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261" r:id="rId5"/>
    <p:sldId id="262" r:id="rId6"/>
    <p:sldId id="265" r:id="rId7"/>
    <p:sldId id="264" r:id="rId8"/>
    <p:sldId id="266" r:id="rId9"/>
    <p:sldId id="267"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5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6DC30D-C44F-F694-3965-53128D8990AC}" name="Gabriela Dieguez" initials="GD" userId="S::gabriela.dieguez@milliman.com::fe74cbc1-407f-495c-9816-0baf94729526" providerId="AD"/>
  <p188:author id="{23CB3420-CDE0-DA65-CF04-ECA2BE499E64}" name="Charmaine Girdish" initials="CG" userId="S::charmaine.girdish@milliman.com::9053ea58-e6a3-4573-88c5-3aebb71d7450" providerId="AD"/>
  <p188:author id="{0420D642-5266-7D6D-3A09-7C3C5BBE4379}" name="Stacie Shibano" initials="SS" userId="34262267222_tp_box_2" providerId="Windows Live"/>
  <p188:author id="{AA8F435C-37F7-A750-F891-C476FAB36B62}" name="Nikhil Sarsar" initials="NS" userId="Nikhil Sarsar" providerId="None"/>
  <p188:author id="{BB31A862-0A4C-426C-AA93-59FC4FF555D3}" name="Nial Karnad" initials="NK" userId="42503653551_tp_box_2" providerId="Windows Live"/>
  <p188:author id="{26404098-6336-EE31-72EF-35738CB5B404}" name="Stacie Shibano" initials="SS" userId="S::stacie.shibano@milliman.com::9f5116ee-bdbb-43a7-8269-6d8146529084" providerId="AD"/>
  <p188:author id="{A9132AB1-88C2-2133-E18E-702CEB556C0D}" name="Vishal Tivrekar" initials="VT" userId="Vishal Tivrekar" providerId="None"/>
  <p188:author id="{1C9FBCE5-4EBC-079E-A66B-4381BA5C7130}" name="Kelly Hauser" initials="KH" userId="S::kelly.hauser@milliman.com::f464b5fd-ab66-40df-9d36-c94a4b52bab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22B36"/>
    <a:srgbClr val="9ADDF8"/>
    <a:srgbClr val="37A1FF"/>
    <a:srgbClr val="08BF6F"/>
    <a:srgbClr val="91E1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005" autoAdjust="0"/>
  </p:normalViewPr>
  <p:slideViewPr>
    <p:cSldViewPr snapToGrid="0">
      <p:cViewPr varScale="1">
        <p:scale>
          <a:sx n="118" d="100"/>
          <a:sy n="118" d="100"/>
        </p:scale>
        <p:origin x="192" y="114"/>
      </p:cViewPr>
      <p:guideLst>
        <p:guide orient="horz" pos="1056"/>
        <p:guide pos="3840"/>
      </p:guideLst>
    </p:cSldViewPr>
  </p:slideViewPr>
  <p:notesTextViewPr>
    <p:cViewPr>
      <p:scale>
        <a:sx n="1" d="1"/>
        <a:sy n="1" d="1"/>
      </p:scale>
      <p:origin x="0" y="0"/>
    </p:cViewPr>
  </p:notesTextViewPr>
  <p:sorterViewPr>
    <p:cViewPr>
      <p:scale>
        <a:sx n="200" d="100"/>
        <a:sy n="200" d="100"/>
      </p:scale>
      <p:origin x="0" y="0"/>
    </p:cViewPr>
  </p:sorterViewPr>
  <p:notesViewPr>
    <p:cSldViewPr snapToGrid="0">
      <p:cViewPr varScale="1">
        <p:scale>
          <a:sx n="80" d="100"/>
          <a:sy n="80" d="100"/>
        </p:scale>
        <p:origin x="331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Sanofi%20KT%20Infographic%20Payer%20Distributions%202026050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Infographic%20Support%202026032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Infographic%20Support%2020260427.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Slide%20Support%20-%20Kidney%20Transplant%20Assessment%20FY%202025%20-%202026030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Slide%20Support%20-%20Kidney%20Transplant%20Assessment%20FY%202025%20-%2020260305.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nynas2.milliman.com\nyatl-clients\SNY_Sanofi\SNY2026\08%20-%20Kidney%20Transplant%20Assessment%20FY%202025\Work%20Papers\Infographic\Infographic%20Support%2020260417.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197345008883565E-3"/>
          <c:y val="0.41276065990724414"/>
          <c:w val="0.9408901424507301"/>
          <c:h val="0.55473867825171153"/>
        </c:manualLayout>
      </c:layout>
      <c:barChart>
        <c:barDir val="bar"/>
        <c:grouping val="percentStacked"/>
        <c:varyColors val="0"/>
        <c:ser>
          <c:idx val="1"/>
          <c:order val="0"/>
          <c:tx>
            <c:strRef>
              <c:f>'Payer Distributions'!$G$4</c:f>
              <c:strCache>
                <c:ptCount val="1"/>
                <c:pt idx="0">
                  <c:v>Medicare FFS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val>
            <c:numRef>
              <c:f>'Payer Distributions'!$I$4</c:f>
              <c:numCache>
                <c:formatCode>0.0%</c:formatCode>
                <c:ptCount val="1"/>
                <c:pt idx="0">
                  <c:v>0.30500036339850278</c:v>
                </c:pt>
              </c:numCache>
            </c:numRef>
          </c:val>
          <c:extLst>
            <c:ext xmlns:c16="http://schemas.microsoft.com/office/drawing/2014/chart" uri="{C3380CC4-5D6E-409C-BE32-E72D297353CC}">
              <c16:uniqueId val="{00000000-FCC4-4349-BB85-A1C92F060B19}"/>
            </c:ext>
          </c:extLst>
        </c:ser>
        <c:ser>
          <c:idx val="0"/>
          <c:order val="1"/>
          <c:tx>
            <c:strRef>
              <c:f>'Payer Distributions'!$G$5</c:f>
              <c:strCache>
                <c:ptCount val="1"/>
                <c:pt idx="0">
                  <c:v>Medicare Advantage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val>
            <c:numRef>
              <c:f>'Payer Distributions'!$I$5</c:f>
              <c:numCache>
                <c:formatCode>0.0%</c:formatCode>
                <c:ptCount val="1"/>
                <c:pt idx="0">
                  <c:v>0.249800130823461</c:v>
                </c:pt>
              </c:numCache>
            </c:numRef>
          </c:val>
          <c:extLst>
            <c:ext xmlns:c16="http://schemas.microsoft.com/office/drawing/2014/chart" uri="{C3380CC4-5D6E-409C-BE32-E72D297353CC}">
              <c16:uniqueId val="{00000001-FCC4-4349-BB85-A1C92F060B19}"/>
            </c:ext>
          </c:extLst>
        </c:ser>
        <c:ser>
          <c:idx val="3"/>
          <c:order val="2"/>
          <c:tx>
            <c:strRef>
              <c:f>'Payer Distributions'!$G$7</c:f>
              <c:strCache>
                <c:ptCount val="1"/>
                <c:pt idx="0">
                  <c:v>Medicaid</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val>
            <c:numRef>
              <c:f>'Payer Distributions'!$I$7</c:f>
              <c:numCache>
                <c:formatCode>0.0%</c:formatCode>
                <c:ptCount val="1"/>
                <c:pt idx="0">
                  <c:v>8.6234464714005379E-2</c:v>
                </c:pt>
              </c:numCache>
            </c:numRef>
          </c:val>
          <c:extLst>
            <c:ext xmlns:c16="http://schemas.microsoft.com/office/drawing/2014/chart" uri="{C3380CC4-5D6E-409C-BE32-E72D297353CC}">
              <c16:uniqueId val="{00000002-FCC4-4349-BB85-A1C92F060B19}"/>
            </c:ext>
          </c:extLst>
        </c:ser>
        <c:ser>
          <c:idx val="2"/>
          <c:order val="3"/>
          <c:tx>
            <c:strRef>
              <c:f>'Payer Distributions'!$G$6</c:f>
              <c:strCache>
                <c:ptCount val="1"/>
                <c:pt idx="0">
                  <c:v>Commercial</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val>
            <c:numRef>
              <c:f>'Payer Distributions'!$I$6</c:f>
              <c:numCache>
                <c:formatCode>0.0%</c:formatCode>
                <c:ptCount val="1"/>
                <c:pt idx="0">
                  <c:v>0.32673159386583328</c:v>
                </c:pt>
              </c:numCache>
            </c:numRef>
          </c:val>
          <c:extLst>
            <c:ext xmlns:c16="http://schemas.microsoft.com/office/drawing/2014/chart" uri="{C3380CC4-5D6E-409C-BE32-E72D297353CC}">
              <c16:uniqueId val="{00000003-FCC4-4349-BB85-A1C92F060B19}"/>
            </c:ext>
          </c:extLst>
        </c:ser>
        <c:ser>
          <c:idx val="4"/>
          <c:order val="4"/>
          <c:tx>
            <c:strRef>
              <c:f>'Payer Distributions'!$G$8</c:f>
              <c:strCache>
                <c:ptCount val="1"/>
                <c:pt idx="0">
                  <c:v>Other</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val>
            <c:numRef>
              <c:f>'Payer Distributions'!$I$8</c:f>
              <c:numCache>
                <c:formatCode>0.0%</c:formatCode>
                <c:ptCount val="1"/>
                <c:pt idx="0">
                  <c:v>3.223344719819754E-2</c:v>
                </c:pt>
              </c:numCache>
            </c:numRef>
          </c:val>
          <c:extLst>
            <c:ext xmlns:c16="http://schemas.microsoft.com/office/drawing/2014/chart" uri="{C3380CC4-5D6E-409C-BE32-E72D297353CC}">
              <c16:uniqueId val="{00000005-FCC4-4349-BB85-A1C92F060B19}"/>
            </c:ext>
          </c:extLst>
        </c:ser>
        <c:dLbls>
          <c:showLegendKey val="0"/>
          <c:showVal val="0"/>
          <c:showCatName val="0"/>
          <c:showSerName val="0"/>
          <c:showPercent val="0"/>
          <c:showBubbleSize val="0"/>
        </c:dLbls>
        <c:gapWidth val="46"/>
        <c:overlap val="100"/>
        <c:axId val="767155328"/>
        <c:axId val="767155808"/>
      </c:barChart>
      <c:valAx>
        <c:axId val="767155808"/>
        <c:scaling>
          <c:orientation val="minMax"/>
        </c:scaling>
        <c:delete val="1"/>
        <c:axPos val="b"/>
        <c:numFmt formatCode="0%" sourceLinked="1"/>
        <c:majorTickMark val="none"/>
        <c:minorTickMark val="none"/>
        <c:tickLblPos val="nextTo"/>
        <c:crossAx val="767155328"/>
        <c:crosses val="autoZero"/>
        <c:crossBetween val="between"/>
      </c:valAx>
      <c:catAx>
        <c:axId val="767155328"/>
        <c:scaling>
          <c:orientation val="minMax"/>
        </c:scaling>
        <c:delete val="1"/>
        <c:axPos val="l"/>
        <c:majorTickMark val="none"/>
        <c:minorTickMark val="none"/>
        <c:tickLblPos val="nextTo"/>
        <c:crossAx val="767155808"/>
        <c:crosses val="autoZero"/>
        <c:auto val="1"/>
        <c:lblAlgn val="ctr"/>
        <c:lblOffset val="100"/>
        <c:noMultiLvlLbl val="0"/>
      </c:catAx>
      <c:spPr>
        <a:noFill/>
        <a:ln>
          <a:noFill/>
        </a:ln>
        <a:effectLst/>
      </c:spPr>
    </c:plotArea>
    <c:legend>
      <c:legendPos val="t"/>
      <c:layout>
        <c:manualLayout>
          <c:xMode val="edge"/>
          <c:yMode val="edge"/>
          <c:x val="0"/>
          <c:y val="0.317553317535545"/>
          <c:w val="1"/>
          <c:h val="0.1911279231165623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12813621597896"/>
          <c:y val="0"/>
          <c:w val="0.78140790999212151"/>
          <c:h val="1"/>
        </c:manualLayout>
      </c:layout>
      <c:barChart>
        <c:barDir val="bar"/>
        <c:grouping val="clustered"/>
        <c:varyColors val="0"/>
        <c:ser>
          <c:idx val="3"/>
          <c:order val="0"/>
          <c:tx>
            <c:strRef>
              <c:f>'DRG Distribution'!$C$15</c:f>
              <c:strCache>
                <c:ptCount val="1"/>
                <c:pt idx="0">
                  <c:v>2025</c:v>
                </c:pt>
              </c:strCache>
            </c:strRef>
          </c:tx>
          <c:spPr>
            <a:solidFill>
              <a:schemeClr val="accent4"/>
            </a:solidFill>
            <a:ln>
              <a:noFill/>
            </a:ln>
            <a:effectLst/>
          </c:spPr>
          <c:invertIfNegative val="0"/>
          <c:dPt>
            <c:idx val="0"/>
            <c:invertIfNegative val="0"/>
            <c:bubble3D val="0"/>
            <c:spPr>
              <a:solidFill>
                <a:srgbClr val="74BF60"/>
              </a:solidFill>
              <a:ln>
                <a:noFill/>
              </a:ln>
              <a:effectLst/>
            </c:spPr>
            <c:extLst>
              <c:ext xmlns:c16="http://schemas.microsoft.com/office/drawing/2014/chart" uri="{C3380CC4-5D6E-409C-BE32-E72D297353CC}">
                <c16:uniqueId val="{00000000-1CEA-468D-9A0C-5C059BBD605C}"/>
              </c:ext>
            </c:extLst>
          </c:dPt>
          <c:dPt>
            <c:idx val="1"/>
            <c:invertIfNegative val="0"/>
            <c:bubble3D val="0"/>
            <c:spPr>
              <a:solidFill>
                <a:srgbClr val="FFA100"/>
              </a:solidFill>
              <a:ln>
                <a:noFill/>
              </a:ln>
              <a:effectLst/>
            </c:spPr>
            <c:extLst>
              <c:ext xmlns:c16="http://schemas.microsoft.com/office/drawing/2014/chart" uri="{C3380CC4-5D6E-409C-BE32-E72D297353CC}">
                <c16:uniqueId val="{00000002-1CEA-468D-9A0C-5C059BBD605C}"/>
              </c:ext>
            </c:extLst>
          </c:dPt>
          <c:dPt>
            <c:idx val="2"/>
            <c:invertIfNegative val="0"/>
            <c:bubble3D val="0"/>
            <c:spPr>
              <a:solidFill>
                <a:srgbClr val="0078D4"/>
              </a:solidFill>
              <a:ln>
                <a:noFill/>
              </a:ln>
              <a:effectLst/>
            </c:spPr>
            <c:extLst>
              <c:ext xmlns:c16="http://schemas.microsoft.com/office/drawing/2014/chart" uri="{C3380CC4-5D6E-409C-BE32-E72D297353CC}">
                <c16:uniqueId val="{00000005-1CEA-468D-9A0C-5C059BBD605C}"/>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74BF60"/>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0-1CEA-468D-9A0C-5C059BBD605C}"/>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A100"/>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2-1CEA-468D-9A0C-5C059BBD605C}"/>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0078D4"/>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5-1CEA-468D-9A0C-5C059BBD605C}"/>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'DRG Distribution'!$D$11:$F$11</c:f>
              <c:strCache>
                <c:ptCount val="3"/>
                <c:pt idx="0">
                  <c:v>MS-DRG 650</c:v>
                </c:pt>
                <c:pt idx="1">
                  <c:v>MS-DRG 651</c:v>
                </c:pt>
                <c:pt idx="2">
                  <c:v>MS-DRG 652</c:v>
                </c:pt>
              </c:strCache>
            </c:strRef>
          </c:cat>
          <c:val>
            <c:numRef>
              <c:f>'DRG Distribution'!$D$15:$F$15</c:f>
              <c:numCache>
                <c:formatCode>0%</c:formatCode>
                <c:ptCount val="3"/>
                <c:pt idx="0">
                  <c:v>0.2907182450760703</c:v>
                </c:pt>
                <c:pt idx="1">
                  <c:v>9.6827456067932541E-2</c:v>
                </c:pt>
                <c:pt idx="2">
                  <c:v>0.61245429885599711</c:v>
                </c:pt>
              </c:numCache>
            </c:numRef>
          </c:val>
          <c:extLst>
            <c:ext xmlns:c16="http://schemas.microsoft.com/office/drawing/2014/chart" uri="{C3380CC4-5D6E-409C-BE32-E72D297353CC}">
              <c16:uniqueId val="{00000000-F41B-4855-8E8E-CC14BD49742D}"/>
            </c:ext>
          </c:extLst>
        </c:ser>
        <c:ser>
          <c:idx val="2"/>
          <c:order val="1"/>
          <c:tx>
            <c:strRef>
              <c:f>'DRG Distribution'!$C$14</c:f>
              <c:strCache>
                <c:ptCount val="1"/>
                <c:pt idx="0">
                  <c:v>2024</c:v>
                </c:pt>
              </c:strCache>
            </c:strRef>
          </c:tx>
          <c:spPr>
            <a:solidFill>
              <a:srgbClr val="324050"/>
            </a:solidFill>
            <a:ln>
              <a:noFill/>
            </a:ln>
            <a:effectLst/>
          </c:spPr>
          <c:invertIfNegative val="0"/>
          <c:dPt>
            <c:idx val="0"/>
            <c:invertIfNegative val="0"/>
            <c:bubble3D val="0"/>
            <c:spPr>
              <a:solidFill>
                <a:srgbClr val="ACD8A0"/>
              </a:solidFill>
              <a:ln>
                <a:noFill/>
              </a:ln>
              <a:effectLst/>
            </c:spPr>
            <c:extLst>
              <c:ext xmlns:c16="http://schemas.microsoft.com/office/drawing/2014/chart" uri="{C3380CC4-5D6E-409C-BE32-E72D297353CC}">
                <c16:uniqueId val="{00000001-1CEA-468D-9A0C-5C059BBD605C}"/>
              </c:ext>
            </c:extLst>
          </c:dPt>
          <c:dPt>
            <c:idx val="1"/>
            <c:invertIfNegative val="0"/>
            <c:bubble3D val="0"/>
            <c:spPr>
              <a:solidFill>
                <a:srgbClr val="FFC766"/>
              </a:solidFill>
              <a:ln>
                <a:noFill/>
              </a:ln>
              <a:effectLst/>
            </c:spPr>
            <c:extLst>
              <c:ext xmlns:c16="http://schemas.microsoft.com/office/drawing/2014/chart" uri="{C3380CC4-5D6E-409C-BE32-E72D297353CC}">
                <c16:uniqueId val="{00000003-1CEA-468D-9A0C-5C059BBD605C}"/>
              </c:ext>
            </c:extLst>
          </c:dPt>
          <c:dPt>
            <c:idx val="2"/>
            <c:invertIfNegative val="0"/>
            <c:bubble3D val="0"/>
            <c:spPr>
              <a:solidFill>
                <a:srgbClr val="66AEE5"/>
              </a:solidFill>
              <a:ln>
                <a:noFill/>
              </a:ln>
              <a:effectLst/>
            </c:spPr>
            <c:extLst>
              <c:ext xmlns:c16="http://schemas.microsoft.com/office/drawing/2014/chart" uri="{C3380CC4-5D6E-409C-BE32-E72D297353CC}">
                <c16:uniqueId val="{00000004-1CEA-468D-9A0C-5C059BBD605C}"/>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ACD8A0"/>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1-1CEA-468D-9A0C-5C059BBD605C}"/>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C766"/>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3-1CEA-468D-9A0C-5C059BBD605C}"/>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66AEE5"/>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4-1CEA-468D-9A0C-5C059BBD605C}"/>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'DRG Distribution'!$D$11:$F$11</c:f>
              <c:strCache>
                <c:ptCount val="3"/>
                <c:pt idx="0">
                  <c:v>MS-DRG 650</c:v>
                </c:pt>
                <c:pt idx="1">
                  <c:v>MS-DRG 651</c:v>
                </c:pt>
                <c:pt idx="2">
                  <c:v>MS-DRG 652</c:v>
                </c:pt>
              </c:strCache>
            </c:strRef>
          </c:cat>
          <c:val>
            <c:numRef>
              <c:f>'DRG Distribution'!$D$14:$F$14</c:f>
              <c:numCache>
                <c:formatCode>0%</c:formatCode>
                <c:ptCount val="3"/>
                <c:pt idx="0">
                  <c:v>0.2719929180037623</c:v>
                </c:pt>
                <c:pt idx="1">
                  <c:v>9.5496293017594339E-2</c:v>
                </c:pt>
                <c:pt idx="2">
                  <c:v>0.63251078897864332</c:v>
                </c:pt>
              </c:numCache>
            </c:numRef>
          </c:val>
          <c:extLst>
            <c:ext xmlns:c16="http://schemas.microsoft.com/office/drawing/2014/chart" uri="{C3380CC4-5D6E-409C-BE32-E72D297353CC}">
              <c16:uniqueId val="{00000001-F41B-4855-8E8E-CC14BD49742D}"/>
            </c:ext>
          </c:extLst>
        </c:ser>
        <c:dLbls>
          <c:showLegendKey val="0"/>
          <c:showVal val="0"/>
          <c:showCatName val="0"/>
          <c:showSerName val="0"/>
          <c:showPercent val="0"/>
          <c:showBubbleSize val="0"/>
        </c:dLbls>
        <c:gapWidth val="20"/>
        <c:axId val="1764651200"/>
        <c:axId val="1764657440"/>
        <c:extLst>
          <c:ext xmlns:c15="http://schemas.microsoft.com/office/drawing/2012/chart" uri="{02D57815-91ED-43cb-92C2-25804820EDAC}">
            <c15:filteredBarSeries>
              <c15:ser>
                <c:idx val="1"/>
                <c:order val="2"/>
                <c:tx>
                  <c:strRef>
                    <c:extLst>
                      <c:ext uri="{02D57815-91ED-43cb-92C2-25804820EDAC}">
                        <c15:formulaRef>
                          <c15:sqref>'DRG Distribution'!$C$13</c15:sqref>
                        </c15:formulaRef>
                      </c:ext>
                    </c:extLst>
                    <c:strCache>
                      <c:ptCount val="1"/>
                      <c:pt idx="0">
                        <c:v>2023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'DRG Distribution'!$D$11:$F$11</c15:sqref>
                        </c15:formulaRef>
                      </c:ext>
                    </c:extLst>
                    <c:strCache>
                      <c:ptCount val="3"/>
                      <c:pt idx="0">
                        <c:v>MS-DRG 650</c:v>
                      </c:pt>
                      <c:pt idx="1">
                        <c:v>MS-DRG 651</c:v>
                      </c:pt>
                      <c:pt idx="2">
                        <c:v>MS-DRG 652</c:v>
                      </c:pt>
                    </c:strCache>
                  </c:strRef>
                </c:cat>
                <c:val>
                  <c:numRef>
                    <c:extLst>
                      <c:ext uri="{02D57815-91ED-43cb-92C2-25804820EDAC}">
                        <c15:formulaRef>
                          <c15:sqref>'DRG Distribution'!$D$13:$F$13</c15:sqref>
                        </c15:formulaRef>
                      </c:ext>
                    </c:extLst>
                    <c:numCache>
                      <c:formatCode>0%</c:formatCode>
                      <c:ptCount val="3"/>
                      <c:pt idx="0">
                        <c:v>0.27868852459016391</c:v>
                      </c:pt>
                      <c:pt idx="1">
                        <c:v>0.1009283033774442</c:v>
                      </c:pt>
                      <c:pt idx="2">
                        <c:v>0.62038317203239191</c:v>
                      </c:pt>
                    </c:numCache>
                  </c:numRef>
                </c:val>
                <c:extLst>
                  <c:ext xmlns:c16="http://schemas.microsoft.com/office/drawing/2014/chart" uri="{C3380CC4-5D6E-409C-BE32-E72D297353CC}">
                    <c16:uniqueId val="{00000002-F41B-4855-8E8E-CC14BD49742D}"/>
                  </c:ext>
                </c:extLst>
              </c15:ser>
            </c15:filteredBarSeries>
            <c15:filteredBarSeries>
              <c15:ser>
                <c:idx val="0"/>
                <c:order val="3"/>
                <c:tx>
                  <c:strRef>
                    <c:extLst xmlns:c15="http://schemas.microsoft.com/office/drawing/2012/chart">
                      <c:ext xmlns:c15="http://schemas.microsoft.com/office/drawing/2012/chart" uri="{02D57815-91ED-43cb-92C2-25804820EDAC}">
                        <c15:formulaRef>
                          <c15:sqref>'DRG Distribution'!$C$12</c15:sqref>
                        </c15:formulaRef>
                      </c:ext>
                    </c:extLst>
                    <c:strCache>
                      <c:ptCount val="1"/>
                      <c:pt idx="0">
                        <c:v>2022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'DRG Distribution'!$D$11:$F$11</c15:sqref>
                        </c15:formulaRef>
                      </c:ext>
                    </c:extLst>
                    <c:strCache>
                      <c:ptCount val="3"/>
                      <c:pt idx="0">
                        <c:v>MS-DRG 650</c:v>
                      </c:pt>
                      <c:pt idx="1">
                        <c:v>MS-DRG 651</c:v>
                      </c:pt>
                      <c:pt idx="2">
                        <c:v>MS-DRG 652</c:v>
                      </c:pt>
                    </c:strCache>
                  </c:strRef>
                </c:cat>
                <c:val>
                  <c:numRef>
                    <c:extLst xmlns:c15="http://schemas.microsoft.com/office/drawing/2012/chart">
                      <c:ext xmlns:c15="http://schemas.microsoft.com/office/drawing/2012/chart" uri="{02D57815-91ED-43cb-92C2-25804820EDAC}">
                        <c15:formulaRef>
                          <c15:sqref>'DRG Distribution'!$D$12:$F$12</c15:sqref>
                        </c15:formulaRef>
                      </c:ext>
                    </c:extLst>
                    <c:numCache>
                      <c:formatCode>0%</c:formatCode>
                      <c:ptCount val="3"/>
                      <c:pt idx="0">
                        <c:v>0.26648920437740314</c:v>
                      </c:pt>
                      <c:pt idx="1">
                        <c:v>0.1069703243616287</c:v>
                      </c:pt>
                      <c:pt idx="2">
                        <c:v>0.62654047126096812</c:v>
                      </c:pt>
                    </c:numCache>
                  </c:numRef>
                </c:val>
                <c:extLst xmlns:c15="http://schemas.microsoft.com/office/drawing/2012/chart">
                  <c:ext xmlns:c16="http://schemas.microsoft.com/office/drawing/2014/chart" uri="{C3380CC4-5D6E-409C-BE32-E72D297353CC}">
                    <c16:uniqueId val="{00000003-F41B-4855-8E8E-CC14BD49742D}"/>
                  </c:ext>
                </c:extLst>
              </c15:ser>
            </c15:filteredBarSeries>
          </c:ext>
        </c:extLst>
      </c:barChart>
      <c:catAx>
        <c:axId val="17646512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1764657440"/>
        <c:crosses val="autoZero"/>
        <c:auto val="1"/>
        <c:lblAlgn val="ctr"/>
        <c:lblOffset val="100"/>
        <c:noMultiLvlLbl val="0"/>
      </c:catAx>
      <c:valAx>
        <c:axId val="1764657440"/>
        <c:scaling>
          <c:orientation val="minMax"/>
          <c:max val="0.70000000000000007"/>
        </c:scaling>
        <c:delete val="1"/>
        <c:axPos val="t"/>
        <c:numFmt formatCode="0%" sourceLinked="1"/>
        <c:majorTickMark val="none"/>
        <c:minorTickMark val="none"/>
        <c:tickLblPos val="high"/>
        <c:crossAx val="176465120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lang="en-US" sz="1200" b="0" i="0" u="none" strike="noStrike" kern="1200" spc="0" baseline="0">
                <a:solidFill>
                  <a:schemeClr val="tx1"/>
                </a:solidFill>
                <a:latin typeface="Arial" panose="020B0604020202020204" pitchFamily="34" charset="0"/>
                <a:ea typeface="+mn-ea"/>
                <a:cs typeface="Arial" panose="020B0604020202020204" pitchFamily="34" charset="0"/>
              </a:defRPr>
            </a:pPr>
            <a:r>
              <a:rPr lang="en-US" sz="1200" b="1" i="0" u="none" strike="noStrike" kern="1200" spc="0" baseline="0" dirty="0">
                <a:solidFill>
                  <a:schemeClr val="tx1"/>
                </a:solidFill>
                <a:latin typeface="Arial" panose="020B0604020202020204" pitchFamily="34" charset="0"/>
                <a:cs typeface="Arial" panose="020B0604020202020204" pitchFamily="34" charset="0"/>
              </a:rPr>
              <a:t>Relative Weight by Fiscal Year and MS-DRG</a:t>
            </a:r>
            <a:r>
              <a:rPr lang="en-US" sz="1200" b="1" i="0" u="none" strike="noStrike" kern="1200" spc="0" baseline="30000" dirty="0">
                <a:solidFill>
                  <a:schemeClr val="tx1"/>
                </a:solidFill>
                <a:latin typeface="Arial" panose="020B0604020202020204" pitchFamily="34" charset="0"/>
                <a:cs typeface="Arial" panose="020B0604020202020204" pitchFamily="34" charset="0"/>
              </a:rPr>
              <a:t>17</a:t>
            </a:r>
          </a:p>
        </c:rich>
      </c:tx>
      <c:overlay val="0"/>
      <c:spPr>
        <a:noFill/>
        <a:ln>
          <a:noFill/>
        </a:ln>
        <a:effectLst/>
      </c:spPr>
      <c:txPr>
        <a:bodyPr rot="0" spcFirstLastPara="1" vertOverflow="ellipsis" vert="horz" wrap="square" anchor="ctr" anchorCtr="1"/>
        <a:lstStyle/>
        <a:p>
          <a:pPr algn="ctr">
            <a:defRPr lang="en-US" sz="12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2.1686050870787305E-2"/>
          <c:y val="0.1985268768577988"/>
          <c:w val="0.95662789825842542"/>
          <c:h val="0.65243092415512993"/>
        </c:manualLayout>
      </c:layout>
      <c:lineChart>
        <c:grouping val="standard"/>
        <c:varyColors val="0"/>
        <c:ser>
          <c:idx val="0"/>
          <c:order val="0"/>
          <c:tx>
            <c:strRef>
              <c:f>'MS DRG Weights'!$C$6</c:f>
              <c:strCache>
                <c:ptCount val="1"/>
                <c:pt idx="0">
                  <c:v>MS-DRG 650</c:v>
                </c:pt>
              </c:strCache>
            </c:strRef>
          </c:tx>
          <c:spPr>
            <a:ln w="28575" cap="rnd">
              <a:solidFill>
                <a:srgbClr val="74BF60"/>
              </a:solidFill>
              <a:round/>
            </a:ln>
            <a:effectLst/>
          </c:spPr>
          <c:marker>
            <c:symbol val="circle"/>
            <c:size val="5"/>
            <c:spPr>
              <a:solidFill>
                <a:srgbClr val="74BF60"/>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74BF6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'MS DRG Weights'!$B$9:$B$13</c:f>
              <c:strCache>
                <c:ptCount val="5"/>
                <c:pt idx="0">
                  <c:v>2023</c:v>
                </c:pt>
                <c:pt idx="1">
                  <c:v>2024</c:v>
                </c:pt>
                <c:pt idx="2">
                  <c:v>2025</c:v>
                </c:pt>
                <c:pt idx="3">
                  <c:v>2026</c:v>
                </c:pt>
                <c:pt idx="4">
                  <c:v>2027*</c:v>
                </c:pt>
              </c:strCache>
              <c:extLst/>
            </c:strRef>
          </c:cat>
          <c:val>
            <c:numRef>
              <c:f>'MS DRG Weights'!$C$9:$C$13</c:f>
              <c:numCache>
                <c:formatCode>General</c:formatCode>
                <c:ptCount val="5"/>
                <c:pt idx="0">
                  <c:v>4.6439000000000004</c:v>
                </c:pt>
                <c:pt idx="1">
                  <c:v>4.4974999999999996</c:v>
                </c:pt>
                <c:pt idx="2" formatCode="0.0000">
                  <c:v>4.6073000000000004</c:v>
                </c:pt>
                <c:pt idx="3" formatCode="0.0000">
                  <c:v>4.7013999999999996</c:v>
                </c:pt>
                <c:pt idx="4" formatCode="0.0000">
                  <c:v>4.6776</c:v>
                </c:pt>
              </c:numCache>
              <c:extLst/>
            </c:numRef>
          </c:val>
          <c:smooth val="0"/>
          <c:extLst>
            <c:ext xmlns:c16="http://schemas.microsoft.com/office/drawing/2014/chart" uri="{C3380CC4-5D6E-409C-BE32-E72D297353CC}">
              <c16:uniqueId val="{00000000-4903-4D1A-8DA4-09832D28295F}"/>
            </c:ext>
          </c:extLst>
        </c:ser>
        <c:ser>
          <c:idx val="1"/>
          <c:order val="1"/>
          <c:tx>
            <c:strRef>
              <c:f>'MS DRG Weights'!$D$6</c:f>
              <c:strCache>
                <c:ptCount val="1"/>
                <c:pt idx="0">
                  <c:v>MS-DRG 651</c:v>
                </c:pt>
              </c:strCache>
            </c:strRef>
          </c:tx>
          <c:spPr>
            <a:ln w="28575" cap="rnd">
              <a:solidFill>
                <a:srgbClr val="FFA100"/>
              </a:solidFill>
              <a:round/>
            </a:ln>
            <a:effectLst/>
          </c:spPr>
          <c:marker>
            <c:symbol val="circle"/>
            <c:size val="5"/>
            <c:spPr>
              <a:solidFill>
                <a:srgbClr val="FFA100"/>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A1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'MS DRG Weights'!$B$9:$B$13</c:f>
              <c:strCache>
                <c:ptCount val="5"/>
                <c:pt idx="0">
                  <c:v>2023</c:v>
                </c:pt>
                <c:pt idx="1">
                  <c:v>2024</c:v>
                </c:pt>
                <c:pt idx="2">
                  <c:v>2025</c:v>
                </c:pt>
                <c:pt idx="3">
                  <c:v>2026</c:v>
                </c:pt>
                <c:pt idx="4">
                  <c:v>2027*</c:v>
                </c:pt>
              </c:strCache>
              <c:extLst/>
            </c:strRef>
          </c:cat>
          <c:val>
            <c:numRef>
              <c:f>'MS DRG Weights'!$D$9:$D$13</c:f>
              <c:numCache>
                <c:formatCode>General</c:formatCode>
                <c:ptCount val="5"/>
                <c:pt idx="0">
                  <c:v>3.5461999999999998</c:v>
                </c:pt>
                <c:pt idx="1">
                  <c:v>3.4584000000000001</c:v>
                </c:pt>
                <c:pt idx="2" formatCode="0.0000">
                  <c:v>3.4725000000000001</c:v>
                </c:pt>
                <c:pt idx="3" formatCode="0.0000">
                  <c:v>3.7058</c:v>
                </c:pt>
                <c:pt idx="4" formatCode="0.0000">
                  <c:v>3.7642000000000002</c:v>
                </c:pt>
              </c:numCache>
              <c:extLst/>
            </c:numRef>
          </c:val>
          <c:smooth val="0"/>
          <c:extLst>
            <c:ext xmlns:c16="http://schemas.microsoft.com/office/drawing/2014/chart" uri="{C3380CC4-5D6E-409C-BE32-E72D297353CC}">
              <c16:uniqueId val="{00000001-4903-4D1A-8DA4-09832D28295F}"/>
            </c:ext>
          </c:extLst>
        </c:ser>
        <c:ser>
          <c:idx val="2"/>
          <c:order val="2"/>
          <c:tx>
            <c:strRef>
              <c:f>'MS DRG Weights'!$E$6</c:f>
              <c:strCache>
                <c:ptCount val="1"/>
                <c:pt idx="0">
                  <c:v>MS-DRG 652</c:v>
                </c:pt>
              </c:strCache>
            </c:strRef>
          </c:tx>
          <c:spPr>
            <a:ln w="28575" cap="rnd">
              <a:solidFill>
                <a:srgbClr val="0078D4"/>
              </a:solidFill>
              <a:round/>
            </a:ln>
            <a:effectLst/>
          </c:spPr>
          <c:marker>
            <c:symbol val="circle"/>
            <c:size val="5"/>
            <c:spPr>
              <a:solidFill>
                <a:srgbClr val="0078D4"/>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78D4"/>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'MS DRG Weights'!$B$9:$B$13</c:f>
              <c:strCache>
                <c:ptCount val="5"/>
                <c:pt idx="0">
                  <c:v>2023</c:v>
                </c:pt>
                <c:pt idx="1">
                  <c:v>2024</c:v>
                </c:pt>
                <c:pt idx="2">
                  <c:v>2025</c:v>
                </c:pt>
                <c:pt idx="3">
                  <c:v>2026</c:v>
                </c:pt>
                <c:pt idx="4">
                  <c:v>2027*</c:v>
                </c:pt>
              </c:strCache>
              <c:extLst/>
            </c:strRef>
          </c:cat>
          <c:val>
            <c:numRef>
              <c:f>'MS DRG Weights'!$E$9:$E$13</c:f>
              <c:numCache>
                <c:formatCode>General</c:formatCode>
                <c:ptCount val="5"/>
                <c:pt idx="0">
                  <c:v>3.0851000000000002</c:v>
                </c:pt>
                <c:pt idx="1">
                  <c:v>3.0044</c:v>
                </c:pt>
                <c:pt idx="2" formatCode="0.0000">
                  <c:v>3.0714000000000001</c:v>
                </c:pt>
                <c:pt idx="3" formatCode="0.0000">
                  <c:v>3.2294999999999998</c:v>
                </c:pt>
                <c:pt idx="4" formatCode="0.0000">
                  <c:v>3.1776</c:v>
                </c:pt>
              </c:numCache>
              <c:extLst/>
            </c:numRef>
          </c:val>
          <c:smooth val="0"/>
          <c:extLst>
            <c:ext xmlns:c16="http://schemas.microsoft.com/office/drawing/2014/chart" uri="{C3380CC4-5D6E-409C-BE32-E72D297353CC}">
              <c16:uniqueId val="{00000002-4903-4D1A-8DA4-09832D28295F}"/>
            </c:ext>
          </c:extLst>
        </c:ser>
        <c:dLbls>
          <c:showLegendKey val="0"/>
          <c:showVal val="0"/>
          <c:showCatName val="0"/>
          <c:showSerName val="0"/>
          <c:showPercent val="0"/>
          <c:showBubbleSize val="0"/>
        </c:dLbls>
        <c:marker val="1"/>
        <c:smooth val="0"/>
        <c:axId val="1724770815"/>
        <c:axId val="1724775615"/>
      </c:lineChart>
      <c:catAx>
        <c:axId val="1724770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1724775615"/>
        <c:crosses val="autoZero"/>
        <c:auto val="1"/>
        <c:lblAlgn val="ctr"/>
        <c:lblOffset val="100"/>
        <c:noMultiLvlLbl val="0"/>
      </c:catAx>
      <c:valAx>
        <c:axId val="1724775615"/>
        <c:scaling>
          <c:orientation val="minMax"/>
          <c:min val="2"/>
        </c:scaling>
        <c:delete val="1"/>
        <c:axPos val="l"/>
        <c:numFmt formatCode="General" sourceLinked="1"/>
        <c:majorTickMark val="none"/>
        <c:minorTickMark val="none"/>
        <c:tickLblPos val="nextTo"/>
        <c:crossAx val="1724770815"/>
        <c:crosses val="autoZero"/>
        <c:crossBetween val="between"/>
      </c:valAx>
      <c:spPr>
        <a:noFill/>
        <a:ln>
          <a:noFill/>
        </a:ln>
        <a:effectLst/>
      </c:spPr>
    </c:plotArea>
    <c:legend>
      <c:legendPos val="b"/>
      <c:layout>
        <c:manualLayout>
          <c:xMode val="edge"/>
          <c:yMode val="edge"/>
          <c:x val="0.13880693815484804"/>
          <c:y val="0.12148213620621613"/>
          <c:w val="0.80106176700025689"/>
          <c:h val="5.9568400513650081E-2"/>
        </c:manualLayout>
      </c:layout>
      <c:overlay val="0"/>
      <c:spPr>
        <a:noFill/>
        <a:ln>
          <a:noFill/>
        </a:ln>
        <a:effectLst/>
      </c:spPr>
      <c:txPr>
        <a:bodyPr rot="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1200" b="1" dirty="0">
                <a:solidFill>
                  <a:schemeClr val="tx1"/>
                </a:solidFill>
                <a:latin typeface="Arial" panose="020B0604020202020204" pitchFamily="34" charset="0"/>
                <a:cs typeface="Arial" panose="020B0604020202020204" pitchFamily="34" charset="0"/>
              </a:rPr>
              <a:t>Average Organ Acquisitions Cost, Standardized Hospital Internal Costs and Final Standardized Amounts per Kidney Transplant Admission by Fiscal Year</a:t>
            </a:r>
          </a:p>
        </c:rich>
      </c:tx>
      <c:layout>
        <c:manualLayout>
          <c:xMode val="edge"/>
          <c:yMode val="edge"/>
          <c:x val="0.11735702936900128"/>
          <c:y val="8.9627785287215239E-2"/>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2.0134229302827267E-2"/>
          <c:y val="0.29452140466101107"/>
          <c:w val="0.97469082542421626"/>
          <c:h val="0.62442383495454257"/>
        </c:manualLayout>
      </c:layout>
      <c:barChart>
        <c:barDir val="col"/>
        <c:grouping val="clustered"/>
        <c:varyColors val="0"/>
        <c:ser>
          <c:idx val="0"/>
          <c:order val="0"/>
          <c:tx>
            <c:strRef>
              <c:f>'Standardized Ratios'!$B$5</c:f>
              <c:strCache>
                <c:ptCount val="1"/>
                <c:pt idx="0">
                  <c:v>2022</c:v>
                </c:pt>
              </c:strCache>
            </c:strRef>
          </c:tx>
          <c:spPr>
            <a:solidFill>
              <a:srgbClr val="8DD4FF"/>
            </a:solidFill>
            <a:ln>
              <a:noFill/>
            </a:ln>
            <a:effectLst/>
          </c:spPr>
          <c:invertIfNegative val="0"/>
          <c:dLbls>
            <c:spPr>
              <a:noFill/>
              <a:ln>
                <a:noFill/>
              </a:ln>
              <a:effectLst/>
            </c:spPr>
            <c:txPr>
              <a:bodyPr rot="-5400000" spcFirstLastPara="1" vertOverflow="ellipsis" wrap="square" anchor="ctr" anchorCtr="1"/>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'Standardized Ratios'!$C$4:$E$4</c:f>
              <c:strCache>
                <c:ptCount val="3"/>
                <c:pt idx="0">
                  <c:v>Organ Acquisition Cost</c:v>
                </c:pt>
                <c:pt idx="1">
                  <c:v>Standardized Hospital Internal Cost</c:v>
                </c:pt>
                <c:pt idx="2">
                  <c:v>Final Standardized Amount</c:v>
                </c:pt>
              </c:strCache>
            </c:strRef>
          </c:cat>
          <c:val>
            <c:numRef>
              <c:f>'Standardized Ratios'!$C$5:$E$5</c:f>
              <c:numCache>
                <c:formatCode>"$"#,##0</c:formatCode>
                <c:ptCount val="3"/>
                <c:pt idx="0">
                  <c:v>71034.558103378702</c:v>
                </c:pt>
                <c:pt idx="1">
                  <c:v>31942.378088947102</c:v>
                </c:pt>
                <c:pt idx="2">
                  <c:v>26571.283657728043</c:v>
                </c:pt>
              </c:numCache>
            </c:numRef>
          </c:val>
          <c:extLst>
            <c:ext xmlns:c16="http://schemas.microsoft.com/office/drawing/2014/chart" uri="{C3380CC4-5D6E-409C-BE32-E72D297353CC}">
              <c16:uniqueId val="{00000000-3845-43E0-BBFC-6A552179136D}"/>
            </c:ext>
          </c:extLst>
        </c:ser>
        <c:ser>
          <c:idx val="1"/>
          <c:order val="1"/>
          <c:tx>
            <c:strRef>
              <c:f>'Standardized Ratios'!$B$6</c:f>
              <c:strCache>
                <c:ptCount val="1"/>
                <c:pt idx="0">
                  <c:v>2023</c:v>
                </c:pt>
              </c:strCache>
            </c:strRef>
          </c:tx>
          <c:spPr>
            <a:solidFill>
              <a:srgbClr val="50BDFF"/>
            </a:solidFill>
            <a:ln>
              <a:noFill/>
            </a:ln>
            <a:effectLst/>
          </c:spPr>
          <c:invertIfNegative val="0"/>
          <c:dLbls>
            <c:spPr>
              <a:noFill/>
              <a:ln>
                <a:noFill/>
              </a:ln>
              <a:effectLst/>
            </c:spPr>
            <c:txPr>
              <a:bodyPr rot="-5400000" spcFirstLastPara="1" vertOverflow="ellipsis" wrap="square" anchor="ctr" anchorCtr="1"/>
              <a:lstStyle/>
              <a:p>
                <a:pPr>
                  <a:defRPr sz="1600" b="1" i="0" u="none" strike="noStrike" kern="1200" baseline="0">
                    <a:solidFill>
                      <a:schemeClr val="bg2"/>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'Standardized Ratios'!$C$4:$E$4</c:f>
              <c:strCache>
                <c:ptCount val="3"/>
                <c:pt idx="0">
                  <c:v>Organ Acquisition Cost</c:v>
                </c:pt>
                <c:pt idx="1">
                  <c:v>Standardized Hospital Internal Cost</c:v>
                </c:pt>
                <c:pt idx="2">
                  <c:v>Final Standardized Amount</c:v>
                </c:pt>
              </c:strCache>
            </c:strRef>
          </c:cat>
          <c:val>
            <c:numRef>
              <c:f>'Standardized Ratios'!$C$6:$E$6</c:f>
              <c:numCache>
                <c:formatCode>"$"#,##0</c:formatCode>
                <c:ptCount val="3"/>
                <c:pt idx="0">
                  <c:v>75500.169746852232</c:v>
                </c:pt>
                <c:pt idx="1">
                  <c:v>32989.904516128976</c:v>
                </c:pt>
                <c:pt idx="2">
                  <c:v>26251.541720768266</c:v>
                </c:pt>
              </c:numCache>
            </c:numRef>
          </c:val>
          <c:extLst>
            <c:ext xmlns:c16="http://schemas.microsoft.com/office/drawing/2014/chart" uri="{C3380CC4-5D6E-409C-BE32-E72D297353CC}">
              <c16:uniqueId val="{00000001-3845-43E0-BBFC-6A552179136D}"/>
            </c:ext>
          </c:extLst>
        </c:ser>
        <c:ser>
          <c:idx val="2"/>
          <c:order val="2"/>
          <c:tx>
            <c:strRef>
              <c:f>'Standardized Ratios'!$B$7</c:f>
              <c:strCache>
                <c:ptCount val="1"/>
                <c:pt idx="0">
                  <c:v>2024</c:v>
                </c:pt>
              </c:strCache>
            </c:strRef>
          </c:tx>
          <c:spPr>
            <a:solidFill>
              <a:srgbClr val="0078D4"/>
            </a:solidFill>
            <a:ln>
              <a:noFill/>
            </a:ln>
            <a:effectLst/>
          </c:spPr>
          <c:invertIfNegative val="0"/>
          <c:dLbls>
            <c:spPr>
              <a:noFill/>
              <a:ln>
                <a:noFill/>
              </a:ln>
              <a:effectLst/>
            </c:spPr>
            <c:txPr>
              <a:bodyPr rot="-5400000" spcFirstLastPara="1" vertOverflow="ellipsis" wrap="square" anchor="ctr" anchorCtr="1"/>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'Standardized Ratios'!$C$4:$E$4</c:f>
              <c:strCache>
                <c:ptCount val="3"/>
                <c:pt idx="0">
                  <c:v>Organ Acquisition Cost</c:v>
                </c:pt>
                <c:pt idx="1">
                  <c:v>Standardized Hospital Internal Cost</c:v>
                </c:pt>
                <c:pt idx="2">
                  <c:v>Final Standardized Amount</c:v>
                </c:pt>
              </c:strCache>
            </c:strRef>
          </c:cat>
          <c:val>
            <c:numRef>
              <c:f>'Standardized Ratios'!$C$7:$E$7</c:f>
              <c:numCache>
                <c:formatCode>"$"#,##0</c:formatCode>
                <c:ptCount val="3"/>
                <c:pt idx="0">
                  <c:v>79239.925680847067</c:v>
                </c:pt>
                <c:pt idx="1">
                  <c:v>34475.708134101034</c:v>
                </c:pt>
                <c:pt idx="2">
                  <c:v>26517.961499043438</c:v>
                </c:pt>
              </c:numCache>
            </c:numRef>
          </c:val>
          <c:extLst>
            <c:ext xmlns:c16="http://schemas.microsoft.com/office/drawing/2014/chart" uri="{C3380CC4-5D6E-409C-BE32-E72D297353CC}">
              <c16:uniqueId val="{00000002-3845-43E0-BBFC-6A552179136D}"/>
            </c:ext>
          </c:extLst>
        </c:ser>
        <c:ser>
          <c:idx val="3"/>
          <c:order val="3"/>
          <c:tx>
            <c:strRef>
              <c:f>'Standardized Ratios'!$B$8</c:f>
              <c:strCache>
                <c:ptCount val="1"/>
                <c:pt idx="0">
                  <c:v>2025</c:v>
                </c:pt>
              </c:strCache>
            </c:strRef>
          </c:tx>
          <c:spPr>
            <a:solidFill>
              <a:srgbClr val="222B36"/>
            </a:solidFill>
            <a:ln>
              <a:noFill/>
            </a:ln>
            <a:effectLst/>
          </c:spPr>
          <c:invertIfNegative val="0"/>
          <c:dLbls>
            <c:spPr>
              <a:noFill/>
              <a:ln>
                <a:noFill/>
              </a:ln>
              <a:effectLst/>
            </c:spPr>
            <c:txPr>
              <a:bodyPr rot="-5400000" spcFirstLastPara="1" vertOverflow="ellipsis" wrap="square" anchor="ctr" anchorCtr="1"/>
              <a:lstStyle/>
              <a:p>
                <a:pPr>
                  <a:defRPr sz="16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'Standardized Ratios'!$C$4:$E$4</c:f>
              <c:strCache>
                <c:ptCount val="3"/>
                <c:pt idx="0">
                  <c:v>Organ Acquisition Cost</c:v>
                </c:pt>
                <c:pt idx="1">
                  <c:v>Standardized Hospital Internal Cost</c:v>
                </c:pt>
                <c:pt idx="2">
                  <c:v>Final Standardized Amount</c:v>
                </c:pt>
              </c:strCache>
            </c:strRef>
          </c:cat>
          <c:val>
            <c:numRef>
              <c:f>'Standardized Ratios'!$C$8:$E$8</c:f>
              <c:numCache>
                <c:formatCode>"$"#,##0</c:formatCode>
                <c:ptCount val="3"/>
                <c:pt idx="0">
                  <c:v>84094.554098828128</c:v>
                </c:pt>
                <c:pt idx="1">
                  <c:v>35996.025520470714</c:v>
                </c:pt>
                <c:pt idx="2">
                  <c:v>27788.812798651023</c:v>
                </c:pt>
              </c:numCache>
            </c:numRef>
          </c:val>
          <c:extLst>
            <c:ext xmlns:c16="http://schemas.microsoft.com/office/drawing/2014/chart" uri="{C3380CC4-5D6E-409C-BE32-E72D297353CC}">
              <c16:uniqueId val="{00000003-3845-43E0-BBFC-6A552179136D}"/>
            </c:ext>
          </c:extLst>
        </c:ser>
        <c:dLbls>
          <c:showLegendKey val="0"/>
          <c:showVal val="0"/>
          <c:showCatName val="0"/>
          <c:showSerName val="0"/>
          <c:showPercent val="0"/>
          <c:showBubbleSize val="0"/>
        </c:dLbls>
        <c:gapWidth val="49"/>
        <c:overlap val="-3"/>
        <c:axId val="297501856"/>
        <c:axId val="297501376"/>
      </c:barChart>
      <c:catAx>
        <c:axId val="297501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97501376"/>
        <c:crosses val="autoZero"/>
        <c:auto val="1"/>
        <c:lblAlgn val="ctr"/>
        <c:lblOffset val="100"/>
        <c:noMultiLvlLbl val="0"/>
      </c:catAx>
      <c:valAx>
        <c:axId val="297501376"/>
        <c:scaling>
          <c:orientation val="minMax"/>
        </c:scaling>
        <c:delete val="1"/>
        <c:axPos val="l"/>
        <c:numFmt formatCode="&quot;$&quot;#,##0" sourceLinked="1"/>
        <c:majorTickMark val="none"/>
        <c:minorTickMark val="none"/>
        <c:tickLblPos val="nextTo"/>
        <c:crossAx val="297501856"/>
        <c:crosses val="autoZero"/>
        <c:crossBetween val="between"/>
      </c:valAx>
      <c:spPr>
        <a:noFill/>
        <a:ln>
          <a:noFill/>
        </a:ln>
        <a:effectLst/>
      </c:spPr>
    </c:plotArea>
    <c:legend>
      <c:legendPos val="b"/>
      <c:layout>
        <c:manualLayout>
          <c:xMode val="edge"/>
          <c:yMode val="edge"/>
          <c:x val="0.43197432116287399"/>
          <c:y val="0.22300057771991369"/>
          <c:w val="0.53338534291551132"/>
          <c:h val="0.1246461811055181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lumMod val="75000"/>
              <a:lumOff val="25000"/>
            </a:schemeClr>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882330414068292E-2"/>
          <c:y val="0.11284221559068372"/>
          <c:w val="0.97223536973414815"/>
          <c:h val="0.6265478560284069"/>
        </c:manualLayout>
      </c:layout>
      <c:barChart>
        <c:barDir val="col"/>
        <c:grouping val="stacked"/>
        <c:varyColors val="0"/>
        <c:ser>
          <c:idx val="0"/>
          <c:order val="0"/>
          <c:tx>
            <c:strRef>
              <c:f>'Allowed to Stand Costs'!$E$21</c:f>
              <c:strCache>
                <c:ptCount val="1"/>
                <c:pt idx="0">
                  <c:v>Final Standardized Amount</c:v>
                </c:pt>
              </c:strCache>
            </c:strRef>
          </c:tx>
          <c:spPr>
            <a:solidFill>
              <a:srgbClr val="222B36"/>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'Allowed to Stand Costs'!$C$22:$D$29</c:f>
              <c:multiLvlStrCache>
                <c:ptCount val="8"/>
                <c:lvl>
                  <c:pt idx="0">
                    <c:v>2024</c:v>
                  </c:pt>
                  <c:pt idx="1">
                    <c:v>2025</c:v>
                  </c:pt>
                  <c:pt idx="2">
                    <c:v>2024</c:v>
                  </c:pt>
                  <c:pt idx="3">
                    <c:v>2025</c:v>
                  </c:pt>
                  <c:pt idx="4">
                    <c:v>2024</c:v>
                  </c:pt>
                  <c:pt idx="5">
                    <c:v>2025</c:v>
                  </c:pt>
                  <c:pt idx="6">
                    <c:v>2024</c:v>
                  </c:pt>
                  <c:pt idx="7">
                    <c:v>2025</c:v>
                  </c:pt>
                </c:lvl>
                <c:lvl>
                  <c:pt idx="0">
                    <c:v>All</c:v>
                  </c:pt>
                  <c:pt idx="2">
                    <c:v>MS-DRG 650</c:v>
                  </c:pt>
                  <c:pt idx="4">
                    <c:v>MS-DRG 651</c:v>
                  </c:pt>
                  <c:pt idx="6">
                    <c:v>MS-DRG 652</c:v>
                  </c:pt>
                </c:lvl>
              </c:multiLvlStrCache>
            </c:multiLvlStrRef>
          </c:cat>
          <c:val>
            <c:numRef>
              <c:f>'Allowed to Stand Costs'!$E$22:$E$29</c:f>
              <c:numCache>
                <c:formatCode>"$"#,##0</c:formatCode>
                <c:ptCount val="8"/>
                <c:pt idx="0">
                  <c:v>26517.961499043438</c:v>
                </c:pt>
                <c:pt idx="1">
                  <c:v>27788.812798651023</c:v>
                </c:pt>
                <c:pt idx="2">
                  <c:v>36617.135244669007</c:v>
                </c:pt>
                <c:pt idx="3">
                  <c:v>38399.980178201084</c:v>
                </c:pt>
                <c:pt idx="4">
                  <c:v>26105.46214628264</c:v>
                </c:pt>
                <c:pt idx="5">
                  <c:v>25920.007468828011</c:v>
                </c:pt>
                <c:pt idx="6">
                  <c:v>22293.059126729961</c:v>
                </c:pt>
                <c:pt idx="7">
                  <c:v>23075.092616347782</c:v>
                </c:pt>
              </c:numCache>
            </c:numRef>
          </c:val>
          <c:extLst>
            <c:ext xmlns:c16="http://schemas.microsoft.com/office/drawing/2014/chart" uri="{C3380CC4-5D6E-409C-BE32-E72D297353CC}">
              <c16:uniqueId val="{00000000-8C6F-4040-B6F7-C328A1EFB507}"/>
            </c:ext>
          </c:extLst>
        </c:ser>
        <c:ser>
          <c:idx val="1"/>
          <c:order val="1"/>
          <c:tx>
            <c:strRef>
              <c:f>'Allowed to Stand Costs'!$F$21</c:f>
              <c:strCache>
                <c:ptCount val="1"/>
                <c:pt idx="0">
                  <c:v>IMD/DSH Amounts</c:v>
                </c:pt>
              </c:strCache>
            </c:strRef>
          </c:tx>
          <c:spPr>
            <a:solidFill>
              <a:srgbClr val="50BDFF"/>
            </a:solidFill>
            <a:ln>
              <a:noFill/>
            </a:ln>
            <a:effectLst/>
          </c:spPr>
          <c:invertIfNegative val="0"/>
          <c:dLbls>
            <c:dLbl>
              <c:idx val="7"/>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dirty="0">
                        <a:solidFill>
                          <a:schemeClr val="bg1"/>
                        </a:solidFill>
                      </a:rPr>
                      <a:t>$6,214</a:t>
                    </a: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A07D-42B0-8B66-37FF029821B9}"/>
                </c:ext>
              </c:extLst>
            </c:dLbl>
            <c:spPr>
              <a:noFill/>
              <a:ln>
                <a:noFill/>
              </a:ln>
              <a:effectLst/>
            </c:spPr>
            <c:txPr>
              <a:bodyPr rot="0" spcFirstLastPara="1" vertOverflow="ellipsis" vert="horz" wrap="square" anchor="ctr" anchorCtr="1"/>
              <a:lstStyle/>
              <a:p>
                <a:pPr>
                  <a:defRPr sz="1100" b="1" i="0" u="none" strike="noStrike" kern="1200" baseline="0">
                    <a:solidFill>
                      <a:schemeClr val="bg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'Allowed to Stand Costs'!$C$22:$D$29</c:f>
              <c:multiLvlStrCache>
                <c:ptCount val="8"/>
                <c:lvl>
                  <c:pt idx="0">
                    <c:v>2024</c:v>
                  </c:pt>
                  <c:pt idx="1">
                    <c:v>2025</c:v>
                  </c:pt>
                  <c:pt idx="2">
                    <c:v>2024</c:v>
                  </c:pt>
                  <c:pt idx="3">
                    <c:v>2025</c:v>
                  </c:pt>
                  <c:pt idx="4">
                    <c:v>2024</c:v>
                  </c:pt>
                  <c:pt idx="5">
                    <c:v>2025</c:v>
                  </c:pt>
                  <c:pt idx="6">
                    <c:v>2024</c:v>
                  </c:pt>
                  <c:pt idx="7">
                    <c:v>2025</c:v>
                  </c:pt>
                </c:lvl>
                <c:lvl>
                  <c:pt idx="0">
                    <c:v>All</c:v>
                  </c:pt>
                  <c:pt idx="2">
                    <c:v>MS-DRG 650</c:v>
                  </c:pt>
                  <c:pt idx="4">
                    <c:v>MS-DRG 651</c:v>
                  </c:pt>
                  <c:pt idx="6">
                    <c:v>MS-DRG 652</c:v>
                  </c:pt>
                </c:lvl>
              </c:multiLvlStrCache>
            </c:multiLvlStrRef>
          </c:cat>
          <c:val>
            <c:numRef>
              <c:f>'Allowed to Stand Costs'!$F$22:$F$29</c:f>
              <c:numCache>
                <c:formatCode>"$"#,##0</c:formatCode>
                <c:ptCount val="8"/>
                <c:pt idx="0">
                  <c:v>6990.8482481091742</c:v>
                </c:pt>
                <c:pt idx="1">
                  <c:v>7359.933431384281</c:v>
                </c:pt>
                <c:pt idx="2">
                  <c:v>9016.1983103304337</c:v>
                </c:pt>
                <c:pt idx="3">
                  <c:v>9471.9025486945229</c:v>
                </c:pt>
                <c:pt idx="4">
                  <c:v>7864.68529976019</c:v>
                </c:pt>
                <c:pt idx="5">
                  <c:v>8309.4747755610952</c:v>
                </c:pt>
                <c:pt idx="6">
                  <c:v>6001.960761448312</c:v>
                </c:pt>
                <c:pt idx="7">
                  <c:v>6214.506439186528</c:v>
                </c:pt>
              </c:numCache>
            </c:numRef>
          </c:val>
          <c:extLst>
            <c:ext xmlns:c16="http://schemas.microsoft.com/office/drawing/2014/chart" uri="{C3380CC4-5D6E-409C-BE32-E72D297353CC}">
              <c16:uniqueId val="{00000001-8C6F-4040-B6F7-C328A1EFB507}"/>
            </c:ext>
          </c:extLst>
        </c:ser>
        <c:ser>
          <c:idx val="2"/>
          <c:order val="2"/>
          <c:tx>
            <c:strRef>
              <c:f>'Allowed to Stand Costs'!$G$21</c:f>
              <c:strCache>
                <c:ptCount val="1"/>
                <c:pt idx="0">
                  <c:v>Additional Adjustments</c:v>
                </c:pt>
              </c:strCache>
            </c:strRef>
          </c:tx>
          <c:spPr>
            <a:solidFill>
              <a:schemeClr val="tx1">
                <a:lumMod val="50000"/>
                <a:lumOff val="50000"/>
              </a:schemeClr>
            </a:solidFill>
            <a:ln>
              <a:noFill/>
            </a:ln>
            <a:effectLst/>
          </c:spPr>
          <c:invertIfNegative val="0"/>
          <c:dLbls>
            <c:dLbl>
              <c:idx val="2"/>
              <c:tx>
                <c:rich>
                  <a:bodyPr rot="0" spcFirstLastPara="1" vertOverflow="ellipsis" vert="horz" wrap="square" anchor="ctr" anchorCtr="1"/>
                  <a:lstStyle/>
                  <a:p>
                    <a:pPr>
                      <a:defRPr sz="1050" b="1" i="0" u="none" strike="noStrike" kern="1200" baseline="0">
                        <a:solidFill>
                          <a:schemeClr val="bg1"/>
                        </a:solidFill>
                        <a:latin typeface="+mn-lt"/>
                        <a:ea typeface="+mn-ea"/>
                        <a:cs typeface="+mn-cs"/>
                      </a:defRPr>
                    </a:pPr>
                    <a:r>
                      <a:rPr lang="en-US" dirty="0">
                        <a:solidFill>
                          <a:schemeClr val="bg1"/>
                        </a:solidFill>
                      </a:rPr>
                      <a:t>$6,275</a:t>
                    </a:r>
                  </a:p>
                </c:rich>
              </c:tx>
              <c:spPr>
                <a:noFill/>
                <a:ln>
                  <a:noFill/>
                </a:ln>
                <a:effectLst/>
              </c:spPr>
              <c:txPr>
                <a:bodyPr rot="0" spcFirstLastPara="1" vertOverflow="ellipsis" vert="horz" wrap="square" anchor="ctr" anchorCtr="1"/>
                <a:lstStyle/>
                <a:p>
                  <a:pPr>
                    <a:defRPr sz="105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A07D-42B0-8B66-37FF029821B9}"/>
                </c:ext>
              </c:extLst>
            </c:dLbl>
            <c:spPr>
              <a:noFill/>
              <a:ln>
                <a:noFill/>
              </a:ln>
              <a:effectLst/>
            </c:spPr>
            <c:txPr>
              <a:bodyPr rot="0" spcFirstLastPara="1" vertOverflow="ellipsis" vert="horz" wrap="square" anchor="ctr" anchorCtr="1"/>
              <a:lstStyle/>
              <a:p>
                <a:pPr>
                  <a:defRPr sz="1050" b="1" i="0" u="none" strike="noStrike" kern="1200" baseline="0">
                    <a:solidFill>
                      <a:schemeClr val="bg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'Allowed to Stand Costs'!$C$22:$D$29</c:f>
              <c:multiLvlStrCache>
                <c:ptCount val="8"/>
                <c:lvl>
                  <c:pt idx="0">
                    <c:v>2024</c:v>
                  </c:pt>
                  <c:pt idx="1">
                    <c:v>2025</c:v>
                  </c:pt>
                  <c:pt idx="2">
                    <c:v>2024</c:v>
                  </c:pt>
                  <c:pt idx="3">
                    <c:v>2025</c:v>
                  </c:pt>
                  <c:pt idx="4">
                    <c:v>2024</c:v>
                  </c:pt>
                  <c:pt idx="5">
                    <c:v>2025</c:v>
                  </c:pt>
                  <c:pt idx="6">
                    <c:v>2024</c:v>
                  </c:pt>
                  <c:pt idx="7">
                    <c:v>2025</c:v>
                  </c:pt>
                </c:lvl>
                <c:lvl>
                  <c:pt idx="0">
                    <c:v>All</c:v>
                  </c:pt>
                  <c:pt idx="2">
                    <c:v>MS-DRG 650</c:v>
                  </c:pt>
                  <c:pt idx="4">
                    <c:v>MS-DRG 651</c:v>
                  </c:pt>
                  <c:pt idx="6">
                    <c:v>MS-DRG 652</c:v>
                  </c:pt>
                </c:lvl>
              </c:multiLvlStrCache>
            </c:multiLvlStrRef>
          </c:cat>
          <c:val>
            <c:numRef>
              <c:f>'Allowed to Stand Costs'!$G$22:$G$29</c:f>
              <c:numCache>
                <c:formatCode>"$"#,##0</c:formatCode>
                <c:ptCount val="8"/>
                <c:pt idx="0">
                  <c:v>5222.0589219975009</c:v>
                </c:pt>
                <c:pt idx="1">
                  <c:v>5601.1462180376111</c:v>
                </c:pt>
                <c:pt idx="2">
                  <c:v>6274.2282475937063</c:v>
                </c:pt>
                <c:pt idx="3">
                  <c:v>6759.2137339414185</c:v>
                </c:pt>
                <c:pt idx="4">
                  <c:v>6495.764376499209</c:v>
                </c:pt>
                <c:pt idx="5">
                  <c:v>7207.6456109725223</c:v>
                </c:pt>
                <c:pt idx="6">
                  <c:v>4586.9848704301749</c:v>
                </c:pt>
                <c:pt idx="7">
                  <c:v>4802.7830132962117</c:v>
                </c:pt>
              </c:numCache>
            </c:numRef>
          </c:val>
          <c:extLst>
            <c:ext xmlns:c16="http://schemas.microsoft.com/office/drawing/2014/chart" uri="{C3380CC4-5D6E-409C-BE32-E72D297353CC}">
              <c16:uniqueId val="{00000002-8C6F-4040-B6F7-C328A1EFB507}"/>
            </c:ext>
          </c:extLst>
        </c:ser>
        <c:ser>
          <c:idx val="3"/>
          <c:order val="3"/>
          <c:tx>
            <c:strRef>
              <c:f>'Allowed to Stand Costs'!$H$21</c:f>
              <c:strCache>
                <c:ptCount val="1"/>
                <c:pt idx="0">
                  <c:v>Placeholder for Graph</c:v>
                </c:pt>
              </c:strCache>
            </c:strRef>
          </c:tx>
          <c:spPr>
            <a:solidFill>
              <a:schemeClr val="accent4"/>
            </a:solidFill>
            <a:ln>
              <a:noFill/>
            </a:ln>
            <a:effectLst/>
          </c:spPr>
          <c:invertIfNegative val="0"/>
          <c:dLbls>
            <c:dLbl>
              <c:idx val="0"/>
              <c:tx>
                <c:rich>
                  <a:bodyPr/>
                  <a:lstStyle/>
                  <a:p>
                    <a:fld id="{35ED4898-63D1-4280-BD74-3DD315D5ADFE}"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8C6F-4040-B6F7-C328A1EFB507}"/>
                </c:ext>
              </c:extLst>
            </c:dLbl>
            <c:dLbl>
              <c:idx val="1"/>
              <c:tx>
                <c:rich>
                  <a:bodyPr/>
                  <a:lstStyle/>
                  <a:p>
                    <a:fld id="{38B0DEC7-ED1E-4278-B7CA-56ED1C0399D7}"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8C6F-4040-B6F7-C328A1EFB507}"/>
                </c:ext>
              </c:extLst>
            </c:dLbl>
            <c:dLbl>
              <c:idx val="2"/>
              <c:tx>
                <c:rich>
                  <a:bodyPr/>
                  <a:lstStyle/>
                  <a:p>
                    <a:fld id="{3E1B2B2F-52BE-4B7F-8D6A-5AFA6D3412E5}"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8C6F-4040-B6F7-C328A1EFB507}"/>
                </c:ext>
              </c:extLst>
            </c:dLbl>
            <c:dLbl>
              <c:idx val="3"/>
              <c:tx>
                <c:rich>
                  <a:bodyPr/>
                  <a:lstStyle/>
                  <a:p>
                    <a:fld id="{247EA5EF-20E1-4833-A295-643111FF3859}"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8C6F-4040-B6F7-C328A1EFB507}"/>
                </c:ext>
              </c:extLst>
            </c:dLbl>
            <c:dLbl>
              <c:idx val="4"/>
              <c:tx>
                <c:rich>
                  <a:bodyPr/>
                  <a:lstStyle/>
                  <a:p>
                    <a:fld id="{9451F072-2DAE-4677-86D4-C717F820C55A}"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8C6F-4040-B6F7-C328A1EFB507}"/>
                </c:ext>
              </c:extLst>
            </c:dLbl>
            <c:dLbl>
              <c:idx val="5"/>
              <c:tx>
                <c:rich>
                  <a:bodyPr/>
                  <a:lstStyle/>
                  <a:p>
                    <a:fld id="{080106DA-1220-4DB6-A803-382F52B4C1C6}"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8C6F-4040-B6F7-C328A1EFB507}"/>
                </c:ext>
              </c:extLst>
            </c:dLbl>
            <c:dLbl>
              <c:idx val="6"/>
              <c:tx>
                <c:rich>
                  <a:bodyPr/>
                  <a:lstStyle/>
                  <a:p>
                    <a:fld id="{EF910F3A-C81C-4609-BBC1-BF730D2CE7D7}"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8C6F-4040-B6F7-C328A1EFB507}"/>
                </c:ext>
              </c:extLst>
            </c:dLbl>
            <c:dLbl>
              <c:idx val="7"/>
              <c:tx>
                <c:rich>
                  <a:bodyPr/>
                  <a:lstStyle/>
                  <a:p>
                    <a:fld id="{72337B0F-6338-4764-905C-52BA8C720792}" type="CELLRANGE">
                      <a:rPr lang="en-US"/>
                      <a:pPr/>
                      <a:t>[CELLRANGE]</a:t>
                    </a:fld>
                    <a:endParaRPr lang="en-US"/>
                  </a:p>
                </c:rich>
              </c:tx>
              <c:dLblPos val="inBase"/>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8C6F-4040-B6F7-C328A1EFB507}"/>
                </c:ext>
              </c:extLst>
            </c:dLbl>
            <c:spPr>
              <a:noFill/>
              <a:ln>
                <a:noFill/>
              </a:ln>
              <a:effectLst/>
            </c:spPr>
            <c:txPr>
              <a:bodyPr rot="0" spcFirstLastPara="1" vertOverflow="ellipsis" vert="horz" wrap="square" anchor="ctr" anchorCtr="1"/>
              <a:lstStyle/>
              <a:p>
                <a:pPr>
                  <a:defRPr sz="1400" b="1" i="0" u="none" strike="noStrike" kern="1200" baseline="0">
                    <a:solidFill>
                      <a:srgbClr val="0078D4"/>
                    </a:solidFill>
                    <a:latin typeface="+mn-lt"/>
                    <a:ea typeface="+mn-ea"/>
                    <a:cs typeface="+mn-cs"/>
                  </a:defRPr>
                </a:pPr>
                <a:endParaRPr lang="en-US"/>
              </a:p>
            </c:txPr>
            <c:dLblPos val="inBase"/>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multiLvlStrRef>
              <c:f>'Allowed to Stand Costs'!$C$22:$D$29</c:f>
              <c:multiLvlStrCache>
                <c:ptCount val="8"/>
                <c:lvl>
                  <c:pt idx="0">
                    <c:v>2024</c:v>
                  </c:pt>
                  <c:pt idx="1">
                    <c:v>2025</c:v>
                  </c:pt>
                  <c:pt idx="2">
                    <c:v>2024</c:v>
                  </c:pt>
                  <c:pt idx="3">
                    <c:v>2025</c:v>
                  </c:pt>
                  <c:pt idx="4">
                    <c:v>2024</c:v>
                  </c:pt>
                  <c:pt idx="5">
                    <c:v>2025</c:v>
                  </c:pt>
                  <c:pt idx="6">
                    <c:v>2024</c:v>
                  </c:pt>
                  <c:pt idx="7">
                    <c:v>2025</c:v>
                  </c:pt>
                </c:lvl>
                <c:lvl>
                  <c:pt idx="0">
                    <c:v>All</c:v>
                  </c:pt>
                  <c:pt idx="2">
                    <c:v>MS-DRG 650</c:v>
                  </c:pt>
                  <c:pt idx="4">
                    <c:v>MS-DRG 651</c:v>
                  </c:pt>
                  <c:pt idx="6">
                    <c:v>MS-DRG 652</c:v>
                  </c:pt>
                </c:lvl>
              </c:multiLvlStrCache>
            </c:multiLvlStrRef>
          </c:cat>
          <c:val>
            <c:numRef>
              <c:f>'Allowed to Stand Costs'!$H$22:$H$29</c:f>
              <c:numCache>
                <c:formatCode>"$"#,##0</c:formatCode>
                <c:ptCount val="8"/>
                <c:pt idx="0">
                  <c:v>0</c:v>
                </c:pt>
                <c:pt idx="1">
                  <c:v>0</c:v>
                </c:pt>
                <c:pt idx="2">
                  <c:v>0</c:v>
                </c:pt>
                <c:pt idx="3">
                  <c:v>0</c:v>
                </c:pt>
                <c:pt idx="4">
                  <c:v>0</c:v>
                </c:pt>
                <c:pt idx="5">
                  <c:v>0</c:v>
                </c:pt>
                <c:pt idx="6">
                  <c:v>0</c:v>
                </c:pt>
                <c:pt idx="7">
                  <c:v>0</c:v>
                </c:pt>
              </c:numCache>
            </c:numRef>
          </c:val>
          <c:extLst>
            <c:ext xmlns:c15="http://schemas.microsoft.com/office/drawing/2012/chart" uri="{02D57815-91ED-43cb-92C2-25804820EDAC}">
              <c15:datalabelsRange>
                <c15:f>'Allowed to Stand Costs'!$I$22:$I$29</c15:f>
                <c15:dlblRangeCache>
                  <c:ptCount val="8"/>
                  <c:pt idx="0">
                    <c:v>$38,731</c:v>
                  </c:pt>
                  <c:pt idx="1">
                    <c:v>$40,750</c:v>
                  </c:pt>
                  <c:pt idx="2">
                    <c:v>$51,908</c:v>
                  </c:pt>
                  <c:pt idx="3">
                    <c:v>$54,631</c:v>
                  </c:pt>
                  <c:pt idx="4">
                    <c:v>$40,466</c:v>
                  </c:pt>
                  <c:pt idx="5">
                    <c:v>$41,437</c:v>
                  </c:pt>
                  <c:pt idx="6">
                    <c:v>$32,882</c:v>
                  </c:pt>
                  <c:pt idx="7">
                    <c:v>$34,092</c:v>
                  </c:pt>
                </c15:dlblRangeCache>
              </c15:datalabelsRange>
            </c:ext>
            <c:ext xmlns:c16="http://schemas.microsoft.com/office/drawing/2014/chart" uri="{C3380CC4-5D6E-409C-BE32-E72D297353CC}">
              <c16:uniqueId val="{0000000B-8C6F-4040-B6F7-C328A1EFB507}"/>
            </c:ext>
          </c:extLst>
        </c:ser>
        <c:dLbls>
          <c:showLegendKey val="0"/>
          <c:showVal val="0"/>
          <c:showCatName val="0"/>
          <c:showSerName val="0"/>
          <c:showPercent val="0"/>
          <c:showBubbleSize val="0"/>
        </c:dLbls>
        <c:gapWidth val="15"/>
        <c:overlap val="100"/>
        <c:axId val="1340445535"/>
        <c:axId val="1632665567"/>
      </c:barChart>
      <c:catAx>
        <c:axId val="13404455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1632665567"/>
        <c:crosses val="autoZero"/>
        <c:auto val="1"/>
        <c:lblAlgn val="ctr"/>
        <c:lblOffset val="100"/>
        <c:noMultiLvlLbl val="0"/>
      </c:catAx>
      <c:valAx>
        <c:axId val="1632665567"/>
        <c:scaling>
          <c:orientation val="minMax"/>
        </c:scaling>
        <c:delete val="1"/>
        <c:axPos val="l"/>
        <c:numFmt formatCode="&quot;$&quot;#,##0" sourceLinked="1"/>
        <c:majorTickMark val="none"/>
        <c:minorTickMark val="none"/>
        <c:tickLblPos val="nextTo"/>
        <c:crossAx val="1340445535"/>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2"/>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sz="1200" b="1" i="0" u="none" strike="noStrike" kern="1200" spc="0" baseline="0" dirty="0">
              <a:solidFill>
                <a:prstClr val="black">
                  <a:lumMod val="75000"/>
                  <a:lumOff val="25000"/>
                </a:prstClr>
              </a:solidFill>
              <a:latin typeface="Arial" panose="020B0604020202020204" pitchFamily="34" charset="0"/>
              <a:ea typeface="+mn-ea"/>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5120790081026257E-2"/>
          <c:y val="0.29016674938883219"/>
          <c:w val="0.89914440359273073"/>
          <c:h val="0.66676634430712223"/>
        </c:manualLayout>
      </c:layout>
      <c:barChart>
        <c:barDir val="bar"/>
        <c:grouping val="stacked"/>
        <c:varyColors val="0"/>
        <c:ser>
          <c:idx val="0"/>
          <c:order val="0"/>
          <c:tx>
            <c:strRef>
              <c:f>'Volume Effeciency'!$L$3</c:f>
              <c:strCache>
                <c:ptCount val="1"/>
                <c:pt idx="0">
                  <c:v>Standardized Hospital Internal Costs</c:v>
                </c:pt>
              </c:strCache>
            </c:strRef>
          </c:tx>
          <c:spPr>
            <a:solidFill>
              <a:srgbClr val="0078D4"/>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'Volume Effeciency'!$D$12:$D$17</c:f>
              <c:strCache>
                <c:ptCount val="6"/>
                <c:pt idx="0">
                  <c:v>Highest</c:v>
                </c:pt>
                <c:pt idx="1">
                  <c:v>High</c:v>
                </c:pt>
                <c:pt idx="2">
                  <c:v>Medium-High</c:v>
                </c:pt>
                <c:pt idx="3">
                  <c:v>Medium</c:v>
                </c:pt>
                <c:pt idx="4">
                  <c:v>Low-Medium</c:v>
                </c:pt>
                <c:pt idx="5">
                  <c:v>Low</c:v>
                </c:pt>
              </c:strCache>
            </c:strRef>
          </c:cat>
          <c:val>
            <c:numRef>
              <c:f>'Volume Effeciency'!$L$4:$L$9</c:f>
              <c:numCache>
                <c:formatCode>"$"#,##0</c:formatCode>
                <c:ptCount val="6"/>
                <c:pt idx="0">
                  <c:v>29306.88565</c:v>
                </c:pt>
                <c:pt idx="1">
                  <c:v>31786.134979999999</c:v>
                </c:pt>
                <c:pt idx="2">
                  <c:v>31226.88463</c:v>
                </c:pt>
                <c:pt idx="3">
                  <c:v>33771.768629999999</c:v>
                </c:pt>
                <c:pt idx="4">
                  <c:v>33761.817329999998</c:v>
                </c:pt>
                <c:pt idx="5">
                  <c:v>34568.39733</c:v>
                </c:pt>
              </c:numCache>
            </c:numRef>
          </c:val>
          <c:extLst>
            <c:ext xmlns:c16="http://schemas.microsoft.com/office/drawing/2014/chart" uri="{C3380CC4-5D6E-409C-BE32-E72D297353CC}">
              <c16:uniqueId val="{00000000-B4B1-4CA3-A626-89BEDCAE6B34}"/>
            </c:ext>
          </c:extLst>
        </c:ser>
        <c:ser>
          <c:idx val="1"/>
          <c:order val="1"/>
          <c:tx>
            <c:strRef>
              <c:f>'Volume Effeciency'!$K$3</c:f>
              <c:strCache>
                <c:ptCount val="1"/>
                <c:pt idx="0">
                  <c:v>Organ Acquistion Costs</c:v>
                </c:pt>
              </c:strCache>
            </c:strRef>
          </c:tx>
          <c:spPr>
            <a:solidFill>
              <a:srgbClr val="50BDFF"/>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'Volume Effeciency'!$D$12:$D$17</c:f>
              <c:strCache>
                <c:ptCount val="6"/>
                <c:pt idx="0">
                  <c:v>Highest</c:v>
                </c:pt>
                <c:pt idx="1">
                  <c:v>High</c:v>
                </c:pt>
                <c:pt idx="2">
                  <c:v>Medium-High</c:v>
                </c:pt>
                <c:pt idx="3">
                  <c:v>Medium</c:v>
                </c:pt>
                <c:pt idx="4">
                  <c:v>Low-Medium</c:v>
                </c:pt>
                <c:pt idx="5">
                  <c:v>Low</c:v>
                </c:pt>
              </c:strCache>
            </c:strRef>
          </c:cat>
          <c:val>
            <c:numRef>
              <c:f>'Volume Effeciency'!$K$4:$K$9</c:f>
              <c:numCache>
                <c:formatCode>"$"#,##0</c:formatCode>
                <c:ptCount val="6"/>
                <c:pt idx="0">
                  <c:v>93095.079480574364</c:v>
                </c:pt>
                <c:pt idx="1">
                  <c:v>81074.077734297942</c:v>
                </c:pt>
                <c:pt idx="2">
                  <c:v>81753.14381914206</c:v>
                </c:pt>
                <c:pt idx="3">
                  <c:v>84090.647114546533</c:v>
                </c:pt>
                <c:pt idx="4">
                  <c:v>81521.936731341309</c:v>
                </c:pt>
                <c:pt idx="5">
                  <c:v>74825.951672708572</c:v>
                </c:pt>
              </c:numCache>
            </c:numRef>
          </c:val>
          <c:extLst>
            <c:ext xmlns:c16="http://schemas.microsoft.com/office/drawing/2014/chart" uri="{C3380CC4-5D6E-409C-BE32-E72D297353CC}">
              <c16:uniqueId val="{00000001-B4B1-4CA3-A626-89BEDCAE6B34}"/>
            </c:ext>
          </c:extLst>
        </c:ser>
        <c:ser>
          <c:idx val="2"/>
          <c:order val="2"/>
          <c:tx>
            <c:strRef>
              <c:f>'Volume Effeciency'!$M$3</c:f>
              <c:strCache>
                <c:ptCount val="1"/>
                <c:pt idx="0">
                  <c:v>Total</c:v>
                </c:pt>
              </c:strCache>
            </c:strRef>
          </c:tx>
          <c:spPr>
            <a:solidFill>
              <a:schemeClr val="bg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'Volume Effeciency'!$D$12:$D$17</c:f>
              <c:strCache>
                <c:ptCount val="6"/>
                <c:pt idx="0">
                  <c:v>Highest</c:v>
                </c:pt>
                <c:pt idx="1">
                  <c:v>High</c:v>
                </c:pt>
                <c:pt idx="2">
                  <c:v>Medium-High</c:v>
                </c:pt>
                <c:pt idx="3">
                  <c:v>Medium</c:v>
                </c:pt>
                <c:pt idx="4">
                  <c:v>Low-Medium</c:v>
                </c:pt>
                <c:pt idx="5">
                  <c:v>Low</c:v>
                </c:pt>
              </c:strCache>
            </c:strRef>
          </c:cat>
          <c:val>
            <c:numRef>
              <c:f>'Volume Effeciency'!$M$12:$M$17</c:f>
              <c:numCache>
                <c:formatCode>"$"#,##0</c:formatCode>
                <c:ptCount val="6"/>
                <c:pt idx="0">
                  <c:v>122401.96513057436</c:v>
                </c:pt>
                <c:pt idx="1">
                  <c:v>112860.21271429794</c:v>
                </c:pt>
                <c:pt idx="2">
                  <c:v>112980.02844914206</c:v>
                </c:pt>
                <c:pt idx="3">
                  <c:v>117862.41574454654</c:v>
                </c:pt>
                <c:pt idx="4">
                  <c:v>115283.75406134131</c:v>
                </c:pt>
                <c:pt idx="5">
                  <c:v>109394.34900270856</c:v>
                </c:pt>
              </c:numCache>
            </c:numRef>
          </c:val>
          <c:extLst>
            <c:ext xmlns:c16="http://schemas.microsoft.com/office/drawing/2014/chart" uri="{C3380CC4-5D6E-409C-BE32-E72D297353CC}">
              <c16:uniqueId val="{00000002-B4B1-4CA3-A626-89BEDCAE6B34}"/>
            </c:ext>
          </c:extLst>
        </c:ser>
        <c:dLbls>
          <c:showLegendKey val="0"/>
          <c:showVal val="0"/>
          <c:showCatName val="0"/>
          <c:showSerName val="0"/>
          <c:showPercent val="0"/>
          <c:showBubbleSize val="0"/>
        </c:dLbls>
        <c:gapWidth val="13"/>
        <c:overlap val="100"/>
        <c:axId val="1098267023"/>
        <c:axId val="1092302703"/>
      </c:barChart>
      <c:catAx>
        <c:axId val="109826702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crossAx val="1092302703"/>
        <c:crosses val="autoZero"/>
        <c:auto val="1"/>
        <c:lblAlgn val="ctr"/>
        <c:lblOffset val="100"/>
        <c:noMultiLvlLbl val="0"/>
      </c:catAx>
      <c:valAx>
        <c:axId val="1092302703"/>
        <c:scaling>
          <c:orientation val="minMax"/>
          <c:max val="150000"/>
        </c:scaling>
        <c:delete val="1"/>
        <c:axPos val="b"/>
        <c:numFmt formatCode="&quot;$&quot;#,##0" sourceLinked="1"/>
        <c:majorTickMark val="out"/>
        <c:minorTickMark val="none"/>
        <c:tickLblPos val="nextTo"/>
        <c:crossAx val="1098267023"/>
        <c:crosses val="autoZero"/>
        <c:crossBetween val="between"/>
      </c:valAx>
      <c:spPr>
        <a:noFill/>
        <a:ln>
          <a:noFill/>
        </a:ln>
        <a:effectLst/>
      </c:spPr>
    </c:plotArea>
    <c:legend>
      <c:legendPos val="t"/>
      <c:legendEntry>
        <c:idx val="2"/>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legendEntry>
      <c:layout>
        <c:manualLayout>
          <c:xMode val="edge"/>
          <c:yMode val="edge"/>
          <c:x val="0.13450822251750907"/>
          <c:y val="0.17684028085004502"/>
          <c:w val="0.73415566834180901"/>
          <c:h val="7.963446814933561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B31DF56-8F55-EBE2-2452-8DB006069826}"/>
              </a:ext>
            </a:extLst>
          </p:cNvPr>
          <p:cNvSpPr>
            <a:spLocks noGrp="1"/>
          </p:cNvSpPr>
          <p:nvPr>
            <p:ph type="ftr" sz="quarter" idx="2"/>
          </p:nvPr>
        </p:nvSpPr>
        <p:spPr>
          <a:xfrm>
            <a:off x="2875280" y="8685213"/>
            <a:ext cx="3098800" cy="230187"/>
          </a:xfrm>
          <a:prstGeom prst="rect">
            <a:avLst/>
          </a:prstGeom>
        </p:spPr>
        <p:txBody>
          <a:bodyPr vert="horz" lIns="91440" tIns="45720" rIns="91440" bIns="45720" rtlCol="0" anchor="b"/>
          <a:lstStyle>
            <a:lvl1pPr algn="l">
              <a:defRPr sz="1200"/>
            </a:lvl1pPr>
          </a:lstStyle>
          <a:p>
            <a:pPr algn="r"/>
            <a:endParaRPr lang="en-US" dirty="0"/>
          </a:p>
        </p:txBody>
      </p:sp>
      <p:sp>
        <p:nvSpPr>
          <p:cNvPr id="5" name="Slide Number Placeholder 4">
            <a:extLst>
              <a:ext uri="{FF2B5EF4-FFF2-40B4-BE49-F238E27FC236}">
                <a16:creationId xmlns:a16="http://schemas.microsoft.com/office/drawing/2014/main" id="{4E58BE9E-9490-0D21-7E73-289B20F7BC48}"/>
              </a:ext>
            </a:extLst>
          </p:cNvPr>
          <p:cNvSpPr>
            <a:spLocks noGrp="1"/>
          </p:cNvSpPr>
          <p:nvPr>
            <p:ph type="sldNum" sz="quarter" idx="3"/>
          </p:nvPr>
        </p:nvSpPr>
        <p:spPr>
          <a:xfrm>
            <a:off x="6035040" y="8685213"/>
            <a:ext cx="431800" cy="230187"/>
          </a:xfrm>
          <a:prstGeom prst="rect">
            <a:avLst/>
          </a:prstGeom>
        </p:spPr>
        <p:txBody>
          <a:bodyPr vert="horz" lIns="91440" tIns="45720" rIns="91440" bIns="45720" rtlCol="0" anchor="b"/>
          <a:lstStyle>
            <a:lvl1pPr algn="r">
              <a:defRPr sz="1200"/>
            </a:lvl1pPr>
          </a:lstStyle>
          <a:p>
            <a:fld id="{3986C8C0-2348-44B2-947E-86837377C9D0}" type="slidenum">
              <a:rPr lang="en-US" smtClean="0"/>
              <a:t>‹#›</a:t>
            </a:fld>
            <a:endParaRPr lang="en-US" dirty="0"/>
          </a:p>
        </p:txBody>
      </p:sp>
      <p:pic>
        <p:nvPicPr>
          <p:cNvPr id="6" name="Graphic 5">
            <a:extLst>
              <a:ext uri="{FF2B5EF4-FFF2-40B4-BE49-F238E27FC236}">
                <a16:creationId xmlns:a16="http://schemas.microsoft.com/office/drawing/2014/main" id="{BCD22355-C4CE-0327-2C97-D0B3E47C03B4}"/>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270742" y="8521483"/>
            <a:ext cx="1466851" cy="557646"/>
          </a:xfrm>
          <a:prstGeom prst="rect">
            <a:avLst/>
          </a:prstGeom>
        </p:spPr>
      </p:pic>
    </p:spTree>
    <p:extLst>
      <p:ext uri="{BB962C8B-B14F-4D97-AF65-F5344CB8AC3E}">
        <p14:creationId xmlns:p14="http://schemas.microsoft.com/office/powerpoint/2010/main" val="8020903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47040" y="402430"/>
            <a:ext cx="4302760" cy="2420303"/>
          </a:xfrm>
          <a:prstGeom prst="rect">
            <a:avLst/>
          </a:prstGeom>
          <a:noFill/>
          <a:ln w="12700">
            <a:solidFill>
              <a:schemeClr val="bg1"/>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447040" y="2926080"/>
            <a:ext cx="5887720" cy="5552440"/>
          </a:xfrm>
          <a:prstGeom prst="rect">
            <a:avLst/>
          </a:prstGeom>
          <a:ln>
            <a:solidFill>
              <a:schemeClr val="bg1"/>
            </a:solidFill>
          </a:ln>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a:extLst>
              <a:ext uri="{FF2B5EF4-FFF2-40B4-BE49-F238E27FC236}">
                <a16:creationId xmlns:a16="http://schemas.microsoft.com/office/drawing/2014/main" id="{AD8DB669-66E9-25E0-A389-082A624CF783}"/>
              </a:ext>
            </a:extLst>
          </p:cNvPr>
          <p:cNvSpPr>
            <a:spLocks noGrp="1"/>
          </p:cNvSpPr>
          <p:nvPr>
            <p:ph type="ftr" sz="quarter" idx="4"/>
          </p:nvPr>
        </p:nvSpPr>
        <p:spPr>
          <a:xfrm>
            <a:off x="2875280" y="8685213"/>
            <a:ext cx="3098800" cy="230187"/>
          </a:xfrm>
          <a:prstGeom prst="rect">
            <a:avLst/>
          </a:prstGeom>
        </p:spPr>
        <p:txBody>
          <a:bodyPr vert="horz" lIns="91440" tIns="45720" rIns="91440" bIns="45720" rtlCol="0" anchor="b"/>
          <a:lstStyle>
            <a:lvl1pPr algn="l">
              <a:defRPr sz="1200"/>
            </a:lvl1pPr>
          </a:lstStyle>
          <a:p>
            <a:pPr algn="r"/>
            <a:endParaRPr lang="en-US" dirty="0"/>
          </a:p>
        </p:txBody>
      </p:sp>
      <p:sp>
        <p:nvSpPr>
          <p:cNvPr id="9" name="Slide Number Placeholder 4">
            <a:extLst>
              <a:ext uri="{FF2B5EF4-FFF2-40B4-BE49-F238E27FC236}">
                <a16:creationId xmlns:a16="http://schemas.microsoft.com/office/drawing/2014/main" id="{D238CE4C-62C8-8F3E-4683-DEF80728B37B}"/>
              </a:ext>
            </a:extLst>
          </p:cNvPr>
          <p:cNvSpPr>
            <a:spLocks noGrp="1"/>
          </p:cNvSpPr>
          <p:nvPr>
            <p:ph type="sldNum" sz="quarter" idx="5"/>
          </p:nvPr>
        </p:nvSpPr>
        <p:spPr>
          <a:xfrm>
            <a:off x="6035040" y="8685213"/>
            <a:ext cx="431800" cy="230187"/>
          </a:xfrm>
          <a:prstGeom prst="rect">
            <a:avLst/>
          </a:prstGeom>
        </p:spPr>
        <p:txBody>
          <a:bodyPr vert="horz" lIns="91440" tIns="45720" rIns="91440" bIns="45720" rtlCol="0" anchor="b"/>
          <a:lstStyle>
            <a:lvl1pPr algn="r">
              <a:defRPr sz="1200"/>
            </a:lvl1pPr>
          </a:lstStyle>
          <a:p>
            <a:fld id="{3986C8C0-2348-44B2-947E-86837377C9D0}" type="slidenum">
              <a:rPr lang="en-US" smtClean="0"/>
              <a:t>‹#›</a:t>
            </a:fld>
            <a:endParaRPr lang="en-US" dirty="0"/>
          </a:p>
        </p:txBody>
      </p:sp>
      <p:pic>
        <p:nvPicPr>
          <p:cNvPr id="10" name="Graphic 9">
            <a:extLst>
              <a:ext uri="{FF2B5EF4-FFF2-40B4-BE49-F238E27FC236}">
                <a16:creationId xmlns:a16="http://schemas.microsoft.com/office/drawing/2014/main" id="{3B478249-3562-C5B7-270F-F8D1C3423780}"/>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270742" y="8521483"/>
            <a:ext cx="1466851" cy="557646"/>
          </a:xfrm>
          <a:prstGeom prst="rect">
            <a:avLst/>
          </a:prstGeom>
        </p:spPr>
      </p:pic>
    </p:spTree>
    <p:extLst>
      <p:ext uri="{BB962C8B-B14F-4D97-AF65-F5344CB8AC3E}">
        <p14:creationId xmlns:p14="http://schemas.microsoft.com/office/powerpoint/2010/main" val="2857390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1693F5-19E6-4FF5-9A09-AD0ADB83A675}" type="slidenum">
              <a:rPr lang="en-US" smtClean="0"/>
              <a:t>1</a:t>
            </a:fld>
            <a:endParaRPr lang="en-US" dirty="0"/>
          </a:p>
        </p:txBody>
      </p:sp>
      <p:sp>
        <p:nvSpPr>
          <p:cNvPr id="5" name="TextBox 4">
            <a:extLst>
              <a:ext uri="{FF2B5EF4-FFF2-40B4-BE49-F238E27FC236}">
                <a16:creationId xmlns:a16="http://schemas.microsoft.com/office/drawing/2014/main" id="{A6C7DFBE-92E9-1D7E-50E7-C48F1B9864F0}"/>
              </a:ext>
            </a:extLst>
          </p:cNvPr>
          <p:cNvSpPr txBox="1"/>
          <p:nvPr/>
        </p:nvSpPr>
        <p:spPr>
          <a:xfrm>
            <a:off x="7144412" y="0"/>
            <a:ext cx="7215055" cy="9556462"/>
          </a:xfrm>
          <a:prstGeom prst="rect">
            <a:avLst/>
          </a:prstGeom>
          <a:solidFill>
            <a:schemeClr val="bg1"/>
          </a:solidFill>
          <a:ln>
            <a:solidFill>
              <a:schemeClr val="tx1"/>
            </a:solidFill>
          </a:ln>
        </p:spPr>
        <p:txBody>
          <a:bodyPr wrap="square" lIns="173736" tIns="137160" rIns="91440" bIns="137160" rtlCol="0">
            <a:spAutoFit/>
          </a:bodyPr>
          <a:lstStyle/>
          <a:p>
            <a:pPr algn="l">
              <a:lnSpc>
                <a:spcPct val="90000"/>
              </a:lnSpc>
            </a:pPr>
            <a:r>
              <a:rPr lang="en-US" sz="1000" b="1" dirty="0">
                <a:latin typeface="Calibri" panose="020F0502020204030204" pitchFamily="34" charset="0"/>
                <a:ea typeface="Calibri" panose="020F0502020204030204" pitchFamily="34" charset="0"/>
                <a:cs typeface="Calibri" panose="020F0502020204030204" pitchFamily="34" charset="0"/>
              </a:rPr>
              <a:t>SLIDE</a:t>
            </a:r>
          </a:p>
          <a:p>
            <a:pPr algn="l">
              <a:lnSpc>
                <a:spcPct val="90000"/>
              </a:lnSpc>
            </a:pPr>
            <a:r>
              <a:rPr lang="en-US" sz="1000" b="1" dirty="0">
                <a:latin typeface="Calibri" panose="020F0502020204030204" pitchFamily="34" charset="0"/>
                <a:ea typeface="Calibri" panose="020F0502020204030204" pitchFamily="34" charset="0"/>
                <a:cs typeface="Calibri" panose="020F0502020204030204" pitchFamily="34" charset="0"/>
              </a:rPr>
              <a:t>P1, Sentence 1, In fiscal year…</a:t>
            </a:r>
          </a:p>
          <a:p>
            <a:pPr algn="l">
              <a:lnSpc>
                <a:spcPct val="90000"/>
              </a:lnSpc>
            </a:pPr>
            <a:r>
              <a:rPr lang="en-US"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MedPAC</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/pg36/bullets 2 and 2.1</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21st Century Cures Act/pg130 STAT.1334 (PDF pg302)/Sec 17006/Bullet (a) Removing Prohibition to (3) Effective </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Payer 2024-2025/pg1/Table/Column Kidney 2025/All rows</a:t>
            </a:r>
          </a:p>
          <a:p>
            <a:pPr algn="l">
              <a:lnSpc>
                <a:spcPct val="90000"/>
              </a:lnSpc>
            </a:pPr>
            <a:r>
              <a:rPr lang="en-US" sz="1000" dirty="0">
                <a:solidFill>
                  <a:srgbClr val="0070C0"/>
                </a:solidFill>
                <a:latin typeface="Calibri" panose="020F0502020204030204" pitchFamily="34" charset="0"/>
                <a:ea typeface="Calibri" panose="020F0502020204030204" pitchFamily="34" charset="0"/>
                <a:cs typeface="Calibri" panose="020F0502020204030204" pitchFamily="34" charset="0"/>
              </a:rPr>
              <a:t>*Global Note to tagger: purple annotations indicate attachments.  Please add annotations as comments in the system and change font to bold for tracking purposes.  Upload files in the attachment folder to the associated section in the Veeva ‘documents’ metadata </a:t>
            </a:r>
          </a:p>
          <a:p>
            <a:pPr algn="l">
              <a:lnSpc>
                <a:spcPct val="90000"/>
              </a:lnSpc>
            </a:pP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 for “doubled from 2020 to 2024…”</a:t>
            </a:r>
          </a:p>
          <a:p>
            <a:pPr algn="l">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55%/27%= 2.04, rounded to 2</a:t>
            </a:r>
          </a:p>
          <a:p>
            <a:pPr algn="l">
              <a:lnSpc>
                <a:spcPct val="90000"/>
              </a:lnSpc>
            </a:pPr>
            <a:r>
              <a:rPr lang="en-US" sz="1000" dirty="0">
                <a:solidFill>
                  <a:srgbClr val="0070C0"/>
                </a:solidFill>
                <a:latin typeface="Calibri" panose="020F0502020204030204" pitchFamily="34" charset="0"/>
                <a:ea typeface="Calibri" panose="020F0502020204030204" pitchFamily="34" charset="0"/>
                <a:cs typeface="Calibri" panose="020F0502020204030204" pitchFamily="34" charset="0"/>
              </a:rPr>
              <a:t>*tagger, add calculations as a comment to the ref link</a:t>
            </a:r>
          </a:p>
          <a:p>
            <a:pPr algn="l">
              <a:lnSpc>
                <a:spcPct val="90000"/>
              </a:lnSpc>
            </a:pPr>
            <a:endParaRPr lang="en-US" sz="10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P1, Sentence 2, A key Medicare…</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IOTA Model July 2026/pg1/Section(Key Points)/Bullet 2(Solutions..)</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IOTA Model July 2026/pg1/P2</a:t>
            </a:r>
          </a:p>
          <a:p>
            <a:pPr algn="l">
              <a:lnSpc>
                <a:spcPct val="90000"/>
              </a:lnSpc>
            </a:pPr>
            <a:endParaRPr lang="en-US" sz="10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P1, Sentence 3, In this evolving </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IPPS FY 2026 pg800/P4</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IPPS FY 2026/pg801/P1</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README/P3/Rows 22-25</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README/P3/Rows 26-30</a:t>
            </a:r>
          </a:p>
          <a:p>
            <a:pPr algn="l">
              <a:lnSpc>
                <a:spcPct val="90000"/>
              </a:lnSpc>
            </a:pPr>
            <a:endPar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The landscape of kidney transplants in the US</a:t>
            </a:r>
          </a:p>
          <a:p>
            <a:pPr algn="l">
              <a:lnSpc>
                <a:spcPct val="90000"/>
              </a:lnSpc>
            </a:pPr>
            <a:endPar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Medicare was the primary..</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Payer 2024-2025/pg1/Table/Column Kidney 2025/All rows</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Payer 2023/pg1/Table/Column All Donor Types/row (Public insurance – Medicare &amp; Choice</a:t>
            </a:r>
            <a:r>
              <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rPr>
              <a:t>)</a:t>
            </a:r>
          </a:p>
          <a:p>
            <a:pPr>
              <a:lnSpc>
                <a:spcPct val="90000"/>
              </a:lnSpc>
            </a:pP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 for 21% in 2023 and 25% in 2025 </a:t>
            </a:r>
            <a:b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2023: Medicare Advantage: 5,625 (Medicare &amp; Choice, now known as Medicare Advantage)/27,332 (total kidney transplants) = 0.206*100 = ~21% </a:t>
            </a:r>
          </a:p>
          <a:p>
            <a:pPr>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2025: Medicare Advantage: 6,884 (Public insurance - Medicare &amp; Choice, now known as Medicare Advantage)/27,574 (total kidney transplants) = 0.2496*100 = ~25% </a:t>
            </a:r>
          </a:p>
          <a:p>
            <a:pPr algn="l">
              <a:lnSpc>
                <a:spcPct val="90000"/>
              </a:lnSpc>
            </a:pPr>
            <a:endPar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Chart and Statement under chart, hospitals reported nearly</a:t>
            </a:r>
            <a:r>
              <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Payer 2024-2025/pg1/Table/Column Kidney 2025/All rows</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Payer 2025/pg1/Table/Column All Donor Types/All rows</a:t>
            </a:r>
            <a:endPar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CFR 42 Part 406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L Section 406.13/pg1/Section 406.13/Bullet (a)</a:t>
            </a:r>
            <a:endPar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a:t>
            </a:r>
          </a:p>
          <a:p>
            <a:pPr algn="l">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Medicare FFS: 8,419 (Public insurance - Medicare FFS)/27,574 (total kidney transplants)= 0.3053*100= </a:t>
            </a: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~30.5%</a:t>
            </a:r>
          </a:p>
          <a:p>
            <a:pPr algn="l">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Medicare Advantage: 6,874 (Public insurance - Medicare &amp; Choice, now known as Medicare Advantage)/27,574 (total kidney transplants) = 0.2493*100 = </a:t>
            </a: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~25% </a:t>
            </a:r>
          </a:p>
          <a:p>
            <a:pPr>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Medicaid: 2,373 (Public insurance - Medicaid)/27,574 (total kidney transplants) = 0.0861*100= </a:t>
            </a: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~8.6%</a:t>
            </a:r>
          </a:p>
          <a:p>
            <a:pPr>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Commercial: 8,991 (Private insurance)/(27,574 (total kidney transplants) – 56 (unknown)) = 0.3267*100= </a:t>
            </a: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~32.7%</a:t>
            </a:r>
          </a:p>
          <a:p>
            <a:pPr>
              <a:lnSpc>
                <a:spcPct val="90000"/>
              </a:lnSpc>
            </a:pPr>
            <a:r>
              <a:rPr lang="en-US" sz="1000" dirty="0">
                <a:solidFill>
                  <a:srgbClr val="00B050"/>
                </a:solidFill>
                <a:latin typeface="Calibri" panose="020F0502020204030204" pitchFamily="34" charset="0"/>
                <a:ea typeface="Calibri" panose="020F0502020204030204" pitchFamily="34" charset="0"/>
                <a:cs typeface="Calibri" panose="020F0502020204030204" pitchFamily="34" charset="0"/>
              </a:rPr>
              <a:t>Other: 5 (donation) + 18 (foreign govt) + 6 (free care) + 43 (Children’s Health Insurance Program) + 511 (Dept of VA) + 259 (Public insurance – other government) + 45 (self) = 887/27,574 (total kidney transplants) = 0.0322*100= </a:t>
            </a:r>
            <a:r>
              <a:rPr lang="en-US" sz="1000" b="1" dirty="0">
                <a:solidFill>
                  <a:srgbClr val="00B050"/>
                </a:solidFill>
                <a:latin typeface="Calibri" panose="020F0502020204030204" pitchFamily="34" charset="0"/>
                <a:ea typeface="Calibri" panose="020F0502020204030204" pitchFamily="34" charset="0"/>
                <a:cs typeface="Calibri" panose="020F0502020204030204" pitchFamily="34" charset="0"/>
              </a:rPr>
              <a:t>~3.2%</a:t>
            </a:r>
          </a:p>
          <a:p>
            <a:pPr algn="l">
              <a:lnSpc>
                <a:spcPct val="90000"/>
              </a:lnSpc>
            </a:pPr>
            <a:endPar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Stat next to chart, 94% of kidney...</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Induction Use by Territory and Center Through 2025 Q4 excel/Tab 2025 Kidney Transplants/Table (filtered only 2025 kidney transplant data)</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Induction Use by Territory and Center Through 2025 Q4 excel/Tab 2025 % Induction </a:t>
            </a:r>
            <a:r>
              <a:rPr lang="en-US"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KTx</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/Columns C and D/Rows 1639-1642</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KDIGO 2009 Guideline for Care of Transplant Recipient/pgS6 (PDF pg19)/col1/Bullets 1.1 and 1.2</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KDIGO 2009 Guideline for Care of Transplant Recipient/pgS6 (PDF pg19)/col1/Background/P1</a:t>
            </a:r>
          </a:p>
          <a:p>
            <a:pPr algn="l">
              <a:lnSpc>
                <a:spcPct val="90000"/>
              </a:lnSpc>
            </a:pPr>
            <a:endPar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IOTA Participation, paragraphs 1-2 and 4</a:t>
            </a:r>
          </a:p>
          <a:p>
            <a:pPr algn="l">
              <a:lnSpc>
                <a:spcPct val="90000"/>
              </a:lnSpc>
            </a:pP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42 CFR Part 512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D/pg10/Section 512.412/Para (Random sampling of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DSAs</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)/Bullet (ii)</a:t>
            </a:r>
          </a:p>
          <a:p>
            <a:pPr>
              <a:lnSpc>
                <a:spcPct val="90000"/>
              </a:lnSpc>
            </a:pP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42 CFR Part 512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D/pg10/Section 512.412/Para (Selection of IOTA participants..)</a:t>
            </a:r>
          </a:p>
          <a:p>
            <a:pPr>
              <a:lnSpc>
                <a:spcPct val="90000"/>
              </a:lnSpc>
            </a:pP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42 CFR Part 512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D/pg8/Section 512.402/P (Performance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year</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(PY))</a:t>
            </a:r>
          </a:p>
          <a:p>
            <a:pPr>
              <a:lnSpc>
                <a:spcPct val="90000"/>
              </a:lnSpc>
            </a:pP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42 CFR Part 512 </a:t>
            </a:r>
            <a:r>
              <a:rPr lang="fr-FR"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D/</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pg12/Section 512.422(a)(1) bullet </a:t>
            </a:r>
          </a:p>
          <a:p>
            <a:pPr>
              <a:lnSpc>
                <a:spcPct val="90000"/>
              </a:lnSpc>
            </a:pPr>
            <a:endPar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IOTA Participation, paragraph 3</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Year 2 Model Update/pg4/Section (Description)/P2(New Policy)</a:t>
            </a:r>
          </a:p>
          <a:p>
            <a:pPr algn="l">
              <a:lnSpc>
                <a:spcPct val="90000"/>
              </a:lnSpc>
            </a:pPr>
            <a:endPar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000" b="1" dirty="0">
                <a:solidFill>
                  <a:srgbClr val="222B36"/>
                </a:solidFill>
                <a:latin typeface="Calibri" panose="020F0502020204030204" pitchFamily="34" charset="0"/>
                <a:ea typeface="Calibri" panose="020F0502020204030204" pitchFamily="34" charset="0"/>
                <a:cs typeface="Calibri" panose="020F0502020204030204" pitchFamily="34" charset="0"/>
              </a:rPr>
              <a:t>US map graphic and statement on the bottom, Source: Authors’ analysis…</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IOTA Model July 2026/pg4/P1-2</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IOTA Model July 2026 Participant Information/pg1/Image (DSA Selected for Increasing Organ..)</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Region 2026/pg1/Table/Column 2026/All rows</a:t>
            </a:r>
          </a:p>
          <a:p>
            <a:pPr algn="l">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OPTN Kidney Transplants by Region and Center 2026 excel/pg1-13/Table/Columns “Region 1” to “Region 11”/All rows</a:t>
            </a:r>
          </a:p>
          <a:p>
            <a:pPr>
              <a:lnSpc>
                <a:spcPct val="90000"/>
              </a:lnSpc>
            </a:pP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IOTA Participant List PY 2/Column A/Rows 3-97</a:t>
            </a:r>
          </a:p>
        </p:txBody>
      </p:sp>
      <p:sp>
        <p:nvSpPr>
          <p:cNvPr id="6" name="TextBox 5">
            <a:extLst>
              <a:ext uri="{FF2B5EF4-FFF2-40B4-BE49-F238E27FC236}">
                <a16:creationId xmlns:a16="http://schemas.microsoft.com/office/drawing/2014/main" id="{9F6DDE47-3569-0496-4DC8-5FBE1D1C54A5}"/>
              </a:ext>
            </a:extLst>
          </p:cNvPr>
          <p:cNvSpPr txBox="1"/>
          <p:nvPr/>
        </p:nvSpPr>
        <p:spPr>
          <a:xfrm>
            <a:off x="-3970421" y="505326"/>
            <a:ext cx="3801979" cy="2308324"/>
          </a:xfrm>
          <a:prstGeom prst="rect">
            <a:avLst/>
          </a:prstGeom>
          <a:solidFill>
            <a:schemeClr val="bg1"/>
          </a:solidFill>
          <a:ln>
            <a:solidFill>
              <a:schemeClr val="tx1"/>
            </a:solidFill>
          </a:ln>
        </p:spPr>
        <p:txBody>
          <a:bodyPr wrap="square" lIns="173736" tIns="137160" rIns="91440" bIns="137160" rtlCol="0">
            <a:spAutoFit/>
          </a:bodyPr>
          <a:lstStyle/>
          <a:p>
            <a:pPr algn="l">
              <a:lnSpc>
                <a:spcPct val="90000"/>
              </a:lnSpc>
              <a:spcBef>
                <a:spcPts val="600"/>
              </a:spcBef>
            </a:pPr>
            <a:r>
              <a:rPr lang="en-US" sz="1000" dirty="0">
                <a:latin typeface="+mn-lt"/>
              </a:rPr>
              <a:t>NTR:</a:t>
            </a:r>
          </a:p>
          <a:p>
            <a:pPr algn="l">
              <a:lnSpc>
                <a:spcPct val="90000"/>
              </a:lnSpc>
              <a:spcBef>
                <a:spcPts val="600"/>
              </a:spcBef>
            </a:pPr>
            <a:r>
              <a:rPr lang="en-US" sz="1000" dirty="0">
                <a:solidFill>
                  <a:srgbClr val="00B050"/>
                </a:solidFill>
                <a:latin typeface="+mn-lt"/>
              </a:rPr>
              <a:t>-Please note that this is an update to v2.0 of the same job code. Entire file has been updated with more recent data and MS-DRG analysis from FY 2025. </a:t>
            </a:r>
          </a:p>
          <a:p>
            <a:pPr algn="l">
              <a:lnSpc>
                <a:spcPct val="90000"/>
              </a:lnSpc>
              <a:spcBef>
                <a:spcPts val="600"/>
              </a:spcBef>
            </a:pPr>
            <a:r>
              <a:rPr lang="en-US" sz="1000" dirty="0">
                <a:solidFill>
                  <a:srgbClr val="00B050"/>
                </a:solidFill>
              </a:rPr>
              <a:t>-This piece will also be available to print. A printable version with the same content fitted to print page dimensions is shown in the attachments as “Milliman Kidney Transplant Admission </a:t>
            </a:r>
            <a:r>
              <a:rPr lang="en-US" sz="1000" dirty="0" err="1">
                <a:solidFill>
                  <a:srgbClr val="00B050"/>
                </a:solidFill>
              </a:rPr>
              <a:t>Infographic_Printable</a:t>
            </a:r>
            <a:r>
              <a:rPr lang="en-US" sz="1000" dirty="0">
                <a:solidFill>
                  <a:srgbClr val="00B050"/>
                </a:solidFill>
              </a:rPr>
              <a:t>”. Annotations from this infographic apply to the printable version as there are no differences in content other than being split to fit in a page for print.</a:t>
            </a:r>
          </a:p>
          <a:p>
            <a:pPr algn="l">
              <a:lnSpc>
                <a:spcPct val="90000"/>
              </a:lnSpc>
              <a:spcBef>
                <a:spcPts val="600"/>
              </a:spcBef>
            </a:pPr>
            <a:r>
              <a:rPr lang="en-US" sz="1000" dirty="0">
                <a:solidFill>
                  <a:srgbClr val="00B050"/>
                </a:solidFill>
              </a:rPr>
              <a:t>-(GLOBAL) All data have been refreshed using the latest available analyses; as a result, values may differ from prior version, though overall directional insights remain consistent.</a:t>
            </a:r>
          </a:p>
        </p:txBody>
      </p:sp>
    </p:spTree>
    <p:extLst>
      <p:ext uri="{BB962C8B-B14F-4D97-AF65-F5344CB8AC3E}">
        <p14:creationId xmlns:p14="http://schemas.microsoft.com/office/powerpoint/2010/main" val="281124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1693F5-19E6-4FF5-9A09-AD0ADB83A675}" type="slidenum">
              <a:rPr lang="en-US" smtClean="0"/>
              <a:t>2</a:t>
            </a:fld>
            <a:endParaRPr lang="en-US" dirty="0"/>
          </a:p>
        </p:txBody>
      </p:sp>
      <p:sp>
        <p:nvSpPr>
          <p:cNvPr id="5" name="TextBox 4">
            <a:extLst>
              <a:ext uri="{FF2B5EF4-FFF2-40B4-BE49-F238E27FC236}">
                <a16:creationId xmlns:a16="http://schemas.microsoft.com/office/drawing/2014/main" id="{EF2F2B8F-5CD6-1669-7CFD-10692B385510}"/>
              </a:ext>
            </a:extLst>
          </p:cNvPr>
          <p:cNvSpPr txBox="1"/>
          <p:nvPr/>
        </p:nvSpPr>
        <p:spPr>
          <a:xfrm>
            <a:off x="7452755" y="-159488"/>
            <a:ext cx="10462266" cy="7894469"/>
          </a:xfrm>
          <a:prstGeom prst="rect">
            <a:avLst/>
          </a:prstGeom>
          <a:solidFill>
            <a:schemeClr val="bg1"/>
          </a:solidFill>
          <a:ln>
            <a:solidFill>
              <a:schemeClr val="tx1"/>
            </a:solidFill>
          </a:ln>
        </p:spPr>
        <p:txBody>
          <a:bodyPr wrap="square" lIns="173736" tIns="137160" rIns="91440" bIns="137160" rtlCol="0">
            <a:spAutoFit/>
          </a:bodyPr>
          <a:lstStyle/>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SLIDE</a:t>
            </a:r>
            <a:endParaRPr lang="en-US" sz="1100" dirty="0">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Statement, Most kidney transplants are.. And the 3 MS-DRG callouts</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37 </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Defining the MS-DRGs V42.1/pg2/P1 and B1-7</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Defining the MS-DRGs V42.1/pg3/B1-3</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Defining the MS-DRGs V42.1/pg3/P1</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Defining the MS-DRGs V42.1/pg5/P2</a:t>
            </a:r>
          </a:p>
          <a:p>
            <a:pPr algn="l">
              <a:lnSpc>
                <a:spcPct val="90000"/>
              </a:lnSpc>
            </a:pPr>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Left table, MS-DRG and statements 1 and 2 </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37</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T-V/Row 41</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T-V/Row 39</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T-V/Row 43</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T-V/Row 48</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T-V/Row 50</a:t>
            </a:r>
          </a:p>
          <a:p>
            <a:pPr algn="l">
              <a:lnSpc>
                <a:spcPct val="90000"/>
              </a:lnSpc>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 transplant admission distribution:</a:t>
            </a:r>
          </a:p>
          <a:p>
            <a:pPr algn="l">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2,466/8,487 *100 = 29.05%, rounded to 29%</a:t>
            </a:r>
          </a:p>
          <a:p>
            <a:pPr algn="l">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824/8,487 *100 = 9.70%, rounded to 10%</a:t>
            </a:r>
          </a:p>
          <a:p>
            <a:pPr algn="l">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5,197/8,487 *100 = 61.23%, rounded to 61%</a:t>
            </a:r>
          </a:p>
          <a:p>
            <a:pPr>
              <a:lnSpc>
                <a:spcPct val="90000"/>
              </a:lnSpc>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Total Standardized Hospital Internal Cost per Transplant:</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$84,095 + $44,787 = $128,882</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$84,095 + $37,486 = $121,581</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$84,095 + $31,614 = $115,709</a:t>
            </a:r>
          </a:p>
          <a:p>
            <a:pPr algn="l">
              <a:lnSpc>
                <a:spcPct val="90000"/>
              </a:lnSpc>
            </a:pPr>
            <a:endParaRPr lang="en-US" sz="1100" b="1" dirty="0">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P1 on the right, 39% of all…</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37</a:t>
            </a:r>
          </a:p>
          <a:p>
            <a:pPr>
              <a:lnSpc>
                <a:spcPct val="90000"/>
              </a:lnSpc>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 transplant admission distribution:</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2,466/8,487 *100 = 29.05%, rounded to 29%</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824/8,487 *100 = 9.70%, rounded to 10%</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5,197/8,487 *100 = 61.23%, rounded to 61%</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29% MS-DRG 650 (Kidney Transplant with Hemodialysis with Major Complication or Comorbidities (MCC)) + 10% MS-DRG 651 (Kidney Transplant with Hemodialysis without MCC) = </a:t>
            </a: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39% of all kidney transplant admissions include hemodialysis</a:t>
            </a:r>
          </a:p>
          <a:p>
            <a:pPr algn="l">
              <a:lnSpc>
                <a:spcPct val="90000"/>
              </a:lnSpc>
            </a:pPr>
            <a:endParaRPr lang="en-US" sz="11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Graph on the right and text above, An increase in the proportion of MS-DRG..</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37</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R-U/Row 36</a:t>
            </a:r>
          </a:p>
          <a:p>
            <a:pPr>
              <a:lnSpc>
                <a:spcPct val="90000"/>
              </a:lnSpc>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 transplant admission distribution 2025:</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2,466/8,487 *100 = 29.05%, rounded to 29%</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824/8,487 *100 = 9.70%, rounded to 10%</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5,197/8,487 *100 = 61.23%, rounded to 61%</a:t>
            </a:r>
          </a:p>
          <a:p>
            <a:pPr>
              <a:lnSpc>
                <a:spcPct val="90000"/>
              </a:lnSpc>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 transplant admission distribution 2024:</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2,458/9,037 *100 = 27.2, rounded to 27%</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863/9,037 *100 = 9.5%, rounded to 10%</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5,716/9,037 *100 = 63.3%, rounded to 63%</a:t>
            </a:r>
          </a:p>
          <a:p>
            <a:pPr algn="l">
              <a:lnSpc>
                <a:spcPct val="90000"/>
              </a:lnSpc>
            </a:pPr>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pPr algn="l">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Footnote, *Medicare pays….</a:t>
            </a:r>
          </a:p>
          <a:p>
            <a:pPr algn="l">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Medicare Provider Reimbursement Manual/pg31-3/P3</a:t>
            </a:r>
          </a:p>
          <a:p>
            <a:pPr algn="l">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Medicare Provider Reimbursement Manual/pg31-4/P1</a:t>
            </a:r>
          </a:p>
          <a:p>
            <a:pPr algn="l">
              <a:lnSpc>
                <a:spcPct val="90000"/>
              </a:lnSpc>
            </a:pP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CFR 42 Part 413 </a:t>
            </a:r>
            <a:r>
              <a:rPr lang="fr-FR" sz="11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 L/pg168/Section 413.402/</a:t>
            </a:r>
            <a:r>
              <a:rPr lang="fr-FR" sz="1100" b="1" dirty="0" err="1">
                <a:solidFill>
                  <a:srgbClr val="7030A0"/>
                </a:solidFill>
                <a:latin typeface="Calibri" panose="020F0502020204030204" pitchFamily="34" charset="0"/>
                <a:ea typeface="Calibri" panose="020F0502020204030204" pitchFamily="34" charset="0"/>
                <a:cs typeface="Calibri" panose="020F0502020204030204" pitchFamily="34" charset="0"/>
              </a:rPr>
              <a:t>Bullets</a:t>
            </a: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 a and b(1-2)</a:t>
            </a:r>
          </a:p>
          <a:p>
            <a:pPr algn="l">
              <a:lnSpc>
                <a:spcPct val="90000"/>
              </a:lnSpc>
            </a:pP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CFR 42 Part 413 </a:t>
            </a:r>
            <a:r>
              <a:rPr lang="fr-FR" sz="1100" b="1" dirty="0" err="1">
                <a:solidFill>
                  <a:srgbClr val="7030A0"/>
                </a:solidFill>
                <a:latin typeface="Calibri" panose="020F0502020204030204" pitchFamily="34" charset="0"/>
                <a:ea typeface="Calibri" panose="020F0502020204030204" pitchFamily="34" charset="0"/>
                <a:cs typeface="Calibri" panose="020F0502020204030204" pitchFamily="34" charset="0"/>
              </a:rPr>
              <a:t>Subpart</a:t>
            </a: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 L/pg169/</a:t>
            </a:r>
            <a:r>
              <a:rPr lang="fr-FR" sz="1100" b="1" dirty="0" err="1">
                <a:solidFill>
                  <a:srgbClr val="7030A0"/>
                </a:solidFill>
                <a:latin typeface="Calibri" panose="020F0502020204030204" pitchFamily="34" charset="0"/>
                <a:ea typeface="Calibri" panose="020F0502020204030204" pitchFamily="34" charset="0"/>
                <a:cs typeface="Calibri" panose="020F0502020204030204" pitchFamily="34" charset="0"/>
              </a:rPr>
              <a:t>Bullets</a:t>
            </a:r>
            <a:r>
              <a:rPr lang="fr-FR" sz="1100" b="1" dirty="0">
                <a:solidFill>
                  <a:srgbClr val="7030A0"/>
                </a:solidFill>
                <a:latin typeface="Calibri" panose="020F0502020204030204" pitchFamily="34" charset="0"/>
                <a:ea typeface="Calibri" panose="020F0502020204030204" pitchFamily="34" charset="0"/>
                <a:cs typeface="Calibri" panose="020F0502020204030204" pitchFamily="34" charset="0"/>
              </a:rPr>
              <a:t> 1-3, 5, and 8</a:t>
            </a:r>
            <a:endPar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2730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189B3-A77A-CFFC-9AD8-5FEC9104E3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9E78E5-6DEA-D190-2332-511581D405A4}"/>
              </a:ext>
            </a:extLst>
          </p:cNvPr>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a:extLst>
              <a:ext uri="{FF2B5EF4-FFF2-40B4-BE49-F238E27FC236}">
                <a16:creationId xmlns:a16="http://schemas.microsoft.com/office/drawing/2014/main" id="{1E661EE7-F323-EB05-EBB4-101E84C7346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44610F4-9392-67EB-56B0-D8EF4CFA4F7A}"/>
              </a:ext>
            </a:extLst>
          </p:cNvPr>
          <p:cNvSpPr>
            <a:spLocks noGrp="1"/>
          </p:cNvSpPr>
          <p:nvPr>
            <p:ph type="sldNum" sz="quarter" idx="5"/>
          </p:nvPr>
        </p:nvSpPr>
        <p:spPr/>
        <p:txBody>
          <a:bodyPr/>
          <a:lstStyle/>
          <a:p>
            <a:fld id="{741693F5-19E6-4FF5-9A09-AD0ADB83A675}" type="slidenum">
              <a:rPr lang="en-US" smtClean="0"/>
              <a:t>3</a:t>
            </a:fld>
            <a:endParaRPr lang="en-US" dirty="0"/>
          </a:p>
        </p:txBody>
      </p:sp>
      <p:sp>
        <p:nvSpPr>
          <p:cNvPr id="5" name="TextBox 4">
            <a:extLst>
              <a:ext uri="{FF2B5EF4-FFF2-40B4-BE49-F238E27FC236}">
                <a16:creationId xmlns:a16="http://schemas.microsoft.com/office/drawing/2014/main" id="{C688B739-5EF1-AD7F-A6BA-9675BF0CC0D1}"/>
              </a:ext>
            </a:extLst>
          </p:cNvPr>
          <p:cNvSpPr txBox="1"/>
          <p:nvPr/>
        </p:nvSpPr>
        <p:spPr>
          <a:xfrm>
            <a:off x="7543529" y="0"/>
            <a:ext cx="7592197" cy="8571577"/>
          </a:xfrm>
          <a:prstGeom prst="rect">
            <a:avLst/>
          </a:prstGeom>
          <a:solidFill>
            <a:schemeClr val="bg1"/>
          </a:solidFill>
          <a:ln>
            <a:solidFill>
              <a:schemeClr val="tx1"/>
            </a:solidFill>
          </a:ln>
        </p:spPr>
        <p:txBody>
          <a:bodyPr wrap="square" lIns="173736" tIns="137160" rIns="91440" bIns="137160" rtlCol="0">
            <a:spAutoFit/>
          </a:bodyPr>
          <a:lstStyle/>
          <a:p>
            <a:r>
              <a:rPr lang="en-US" sz="1100" b="1" dirty="0">
                <a:latin typeface="Calibri" panose="020F0502020204030204" pitchFamily="34" charset="0"/>
                <a:ea typeface="Calibri" panose="020F0502020204030204" pitchFamily="34" charset="0"/>
                <a:cs typeface="Calibri" panose="020F0502020204030204" pitchFamily="34" charset="0"/>
              </a:rPr>
              <a:t>Slide</a:t>
            </a:r>
          </a:p>
          <a:p>
            <a:r>
              <a:rPr lang="en-US" sz="1100" b="1" dirty="0">
                <a:latin typeface="Calibri" panose="020F0502020204030204" pitchFamily="34" charset="0"/>
                <a:ea typeface="Calibri" panose="020F0502020204030204" pitchFamily="34" charset="0"/>
                <a:cs typeface="Calibri" panose="020F0502020204030204" pitchFamily="34" charset="0"/>
              </a:rPr>
              <a:t>Left P1, Sentence1, IPPS payment</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Medicare Payment Systems 2026/pg5/How we determine an IPPS payment/P3</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P1, Sentence 2, CMS uses hospital-level</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pg80)/col1/P3 (The second data source…)</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pg80)/col2/P1</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P2, Although CMS updates MS‑DRG classifications..</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timeline, FY 2024 row</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pg80)/col1/P3 (The second data source…)</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pg80)/col2/P1</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Medicare Payment Systems 2026/pg2/Payment basis/P2</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timeline, FY 2025 row</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pg80)/col1/P3 (The second data source…)</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pg80)/col2/P1</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timeline, FY 2026 row</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pg80)/col1/P3 (The second data source…)</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pg80)/col2/P1</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pg79)/col1/P1</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/pg19464(PDF pg153)/col1/P2</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Left timeline, FY 2027 row</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/pg19390(PDF pg79)/col3/P1 (Consistent with our) </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pg80)/col1/P1-2</a:t>
            </a:r>
            <a:endPar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pg80)/col1/P3 (The second data source…)</a:t>
            </a:r>
          </a:p>
          <a:p>
            <a:r>
              <a:rPr lang="nl-NL"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FR2026 Vol 91 No 71</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/pg19391(PDF pg80)/col2/P1</a:t>
            </a:r>
          </a:p>
          <a:p>
            <a:endParaRPr lang="en-US" sz="1100" dirty="0">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Right P1, statement and figure below and * footnote </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CMS-1771-F Table 5 FY 2023 excel/Tab FY 2023 Table 5 FR/Rows 522-524</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CMS-1785-F Table 5 FY 2024 excel/Tab FY 2024 Table 5 FR/Rows 521-523</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FY2025 IPPS Final Rule and Correction Notice Table 5 excel/Tab FY 2025 Table 5 CN/Table 5/Rows 527-529</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CMS-1833-F Table 5 FY 2026 excel/Tab FY 2026 Table 5 PR/Rows 526-528</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CMS-1849-P Table 5 FY 2027 excel/Tab FY 2027 Table 5 PR/Rows 525-527</a:t>
            </a:r>
          </a:p>
          <a:p>
            <a:endParaRPr lang="en-US" sz="1100"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1072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57ED4-1C6E-0772-ED34-E008E9E9A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4FF415-C616-A51D-F074-DDB0DE995477}"/>
              </a:ext>
            </a:extLst>
          </p:cNvPr>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a:extLst>
              <a:ext uri="{FF2B5EF4-FFF2-40B4-BE49-F238E27FC236}">
                <a16:creationId xmlns:a16="http://schemas.microsoft.com/office/drawing/2014/main" id="{525BAF38-2388-E668-04E6-AB188660915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35EC632-E331-6EC2-B69B-84DCC5F4D676}"/>
              </a:ext>
            </a:extLst>
          </p:cNvPr>
          <p:cNvSpPr>
            <a:spLocks noGrp="1"/>
          </p:cNvSpPr>
          <p:nvPr>
            <p:ph type="sldNum" sz="quarter" idx="5"/>
          </p:nvPr>
        </p:nvSpPr>
        <p:spPr/>
        <p:txBody>
          <a:bodyPr/>
          <a:lstStyle/>
          <a:p>
            <a:fld id="{741693F5-19E6-4FF5-9A09-AD0ADB83A675}" type="slidenum">
              <a:rPr lang="en-US" smtClean="0"/>
              <a:t>4</a:t>
            </a:fld>
            <a:endParaRPr lang="en-US" dirty="0"/>
          </a:p>
        </p:txBody>
      </p:sp>
      <p:sp>
        <p:nvSpPr>
          <p:cNvPr id="5" name="TextBox 4">
            <a:extLst>
              <a:ext uri="{FF2B5EF4-FFF2-40B4-BE49-F238E27FC236}">
                <a16:creationId xmlns:a16="http://schemas.microsoft.com/office/drawing/2014/main" id="{C550A77E-DA06-BBC8-079D-DD0A9602F555}"/>
              </a:ext>
            </a:extLst>
          </p:cNvPr>
          <p:cNvSpPr txBox="1"/>
          <p:nvPr/>
        </p:nvSpPr>
        <p:spPr>
          <a:xfrm>
            <a:off x="7020560" y="0"/>
            <a:ext cx="7619365" cy="11957119"/>
          </a:xfrm>
          <a:prstGeom prst="rect">
            <a:avLst/>
          </a:prstGeom>
          <a:solidFill>
            <a:schemeClr val="bg1"/>
          </a:solidFill>
          <a:ln>
            <a:solidFill>
              <a:schemeClr val="tx1"/>
            </a:solidFill>
          </a:ln>
        </p:spPr>
        <p:txBody>
          <a:bodyPr wrap="square" lIns="173736" tIns="137160" rIns="91440" bIns="137160" rtlCol="0">
            <a:spAutoFit/>
          </a:bodyPr>
          <a:lstStyle/>
          <a:p>
            <a:r>
              <a:rPr lang="en-US" sz="1100" b="1" dirty="0">
                <a:latin typeface="Calibri" panose="020F0502020204030204" pitchFamily="34" charset="0"/>
                <a:ea typeface="Calibri" panose="020F0502020204030204" pitchFamily="34" charset="0"/>
                <a:cs typeface="Calibri" panose="020F0502020204030204" pitchFamily="34" charset="0"/>
              </a:rPr>
              <a:t>Slide</a:t>
            </a:r>
          </a:p>
          <a:p>
            <a:r>
              <a:rPr lang="en-US" sz="1100" b="1" dirty="0">
                <a:latin typeface="Calibri" panose="020F0502020204030204" pitchFamily="34" charset="0"/>
                <a:ea typeface="Calibri" panose="020F0502020204030204" pitchFamily="34" charset="0"/>
                <a:cs typeface="Calibri" panose="020F0502020204030204" pitchFamily="34" charset="0"/>
              </a:rPr>
              <a:t>Graph on the left, Average Organ..</a:t>
            </a:r>
          </a:p>
          <a:p>
            <a:r>
              <a:rPr lang="en-US" sz="1100" b="1" dirty="0" err="1">
                <a:solidFill>
                  <a:srgbClr val="7030A0"/>
                </a:solidFill>
                <a:latin typeface="Calibri" panose="020F0502020204030204" pitchFamily="34" charset="0"/>
                <a:ea typeface="Calibri" panose="020F0502020204030204" pitchFamily="34" charset="0"/>
                <a:cs typeface="Calibri" panose="020F0502020204030204" pitchFamily="34" charset="0"/>
              </a:rPr>
              <a:t>ResDAC</a:t>
            </a: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 Claim Final Standard Payment Amount/pg1/P2(This amount..)</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DRG_FY2022/Table/Columns U/Row 44</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DRG_FY2022/Table/Columns U/Row 49</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DRG_FY2022/Table/Columns U/Row 65</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DRG_FY2023/Table/Columns U/Row 44</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DRG_FY2023/Table/Columns U/Row 49</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DRG_FY2023/Table/Columns U/Row 65</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U/Row 44</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U/Row 49</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U/Row 65</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 W/Row 43</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 W/Row 48</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 W/Row 64</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percent changes between 2024 and 2025:</a:t>
            </a:r>
          </a:p>
          <a:p>
            <a:pPr fontAlgn="t"/>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Organ Acquisition Cost, $84,095 (2025) vs $79,240 (2024)</a:t>
            </a:r>
          </a:p>
          <a:p>
            <a:pPr fontAlgn="t"/>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(84,095 − 79,240) / 79,240 × 100 = 4,855 / 79,240 × 100 = 0.0613 × 100 = 6.13% rounded to +6.1%</a:t>
            </a:r>
            <a:endPar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pPr fontAlgn="t"/>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Standardized Hospital Internal Cost, $35,996 (2025) vs $34,476 (2024)</a:t>
            </a:r>
          </a:p>
          <a:p>
            <a:pPr fontAlgn="t"/>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(35,996 − 34,476) / 34,476 × 100 = 1,520 / 34,476 × 100 = 0.0441 × 100 = 4.41% rounded to +4.4%</a:t>
            </a:r>
            <a:endPar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pPr fontAlgn="t"/>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Final Standardized Amount $27,789 (2025) vs $26,518 (2024)</a:t>
            </a:r>
          </a:p>
          <a:p>
            <a:pPr fontAlgn="t"/>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(27,789 − 26,518) / 26,518 × 100 = 1,271 / 26,518 × 100 = 0.0479 × 100 = 4.79% rounded to +4.8%</a:t>
            </a:r>
          </a:p>
          <a:p>
            <a:pPr fontAlgn="t"/>
            <a:endParaRPr lang="en-US" sz="11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Right P1, Standardizing payment….</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Standardization/pg4/P3 and B1</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Standardization/pg5/B1 (Excludes geographic)</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Standardization/pg5/B2 (Excludes payment adjustments) and SB1-4 below</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Standardization/pg4/P1 and B1-3 below</a:t>
            </a:r>
          </a:p>
          <a:p>
            <a:endParaRPr lang="en-US" sz="11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Right P2, Payments adjustments..</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Indirect Medical Education (IME)/pg1/P1</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Disproportionate Share Hospital (DSH)/pg1/P1-2</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CMS Disproportionate Share Hospital (DSH)/pg2/P3-4</a:t>
            </a:r>
            <a:endParaRPr lang="en-US" sz="1100" b="1" dirty="0">
              <a:solidFill>
                <a:srgbClr val="7030A0"/>
              </a:solidFill>
              <a:highlight>
                <a:srgbClr val="FFFF00"/>
              </a:highlight>
              <a:latin typeface="Calibri" panose="020F0502020204030204" pitchFamily="34" charset="0"/>
              <a:ea typeface="Calibri" panose="020F0502020204030204" pitchFamily="34" charset="0"/>
              <a:cs typeface="Calibri" panose="020F0502020204030204" pitchFamily="34" charset="0"/>
            </a:endParaRPr>
          </a:p>
          <a:p>
            <a:endParaRPr lang="en-US" sz="1100" b="1" dirty="0">
              <a:solidFill>
                <a:srgbClr val="FF0000"/>
              </a:solidFill>
              <a:highlight>
                <a:srgbClr val="FFFF00"/>
              </a:highlight>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Right P3, Across all MS-DRGs, the…</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U/Rows 53 and 65</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 W/Rows 52 and 64</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 Average IPPS 2024:</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$26,518 (standard payment amount)/$38,731 (total allowed amount) *100 = 68.46%, rounded to 68%</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 Average IPPS 2025:</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 27,789 (standard payment amount) /40,750 (total allowed amount)*100= 68.19%, rounded to 68%</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 Average IPPS 2024 and 2025:</a:t>
            </a:r>
            <a:endPar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68% (2025) + 68% (2024) = 136%/2= 68%</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Graph on the right </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2022-2024 excel/Tab DRG_FY2024/Table/Columns R-U/Rows 53-55 and 65</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52-54 and 64</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IME/DSH payments 2024:</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All DRGs: $5,672 (IME) + $1,319 (DSH) = $6,991</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$4,866 (IME) + $1,135 (DSH) = $6,002</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$6,557 (IME) + $1,308 (DSH) = $7,865</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$7,262 (IME) + $1,755 (DSH) = $9,016</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Additional Adjustments 2024:</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All DRGs: $38,731 - ($6,991 (IME/DSH) + $26,518 (Final Standardized Amount)) = $5,222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$32,882 - ($6,002 (IME/DSH) + $22,293 (Final Standardized Amount)) = $4,587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$40,466 - ($7,865 (IME/DSH) + $26,105 (Final Standardized Amount)) = $6,469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$51,908 - ($9,016 (IME/DSH) + $36,617 (Final Standardized Amount)) = $6,275 (additional adjustments)</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IME/DSH payments 2025:</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All DRGs: $6,033 (IME) + $1,327 (DSH) = $7,360</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$5,096 (IME) + $1,118 (DSH) = $6,214</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$6,878 (IME) + $1,431 (DSH) = $8,309</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$7,735 (IME) + $1,737 (DSH) = $9,472</a:t>
            </a: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Calculations for Additional Adjustments 2025:</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All DRGs: $40,750 - ($7,360 (IME/DSH) + $27,789 (Final Standardized Amount)) = $5,601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$34,092 - ($6,214 (IME/DSH) + $23,075 (Final Standardized Amount)) = $4,803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651: $41,437 - ($8,309 (IME/DSH) + $25,920 (Final Standardized Amount)) = $7,208 (additional adjustments)</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650: $54,631 - ($9,472 (IME/DSH) + $38,400 (Final Standardized Amount)) = $6,759 (additional adjustments)</a:t>
            </a:r>
          </a:p>
          <a:p>
            <a:endParaRPr lang="en-US" sz="1100" dirty="0">
              <a:solidFill>
                <a:srgbClr val="877B7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5471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E0CF9-E320-E6F8-DB93-DD80F2D78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C61204-7E0A-4BB7-F635-D4ED483BBD23}"/>
              </a:ext>
            </a:extLst>
          </p:cNvPr>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a:extLst>
              <a:ext uri="{FF2B5EF4-FFF2-40B4-BE49-F238E27FC236}">
                <a16:creationId xmlns:a16="http://schemas.microsoft.com/office/drawing/2014/main" id="{78F4BFDD-7547-284A-957C-7FA9F6DBCA6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BAAB1BD-90AE-ACDD-6BBB-958ABDC9BB33}"/>
              </a:ext>
            </a:extLst>
          </p:cNvPr>
          <p:cNvSpPr>
            <a:spLocks noGrp="1"/>
          </p:cNvSpPr>
          <p:nvPr>
            <p:ph type="sldNum" sz="quarter" idx="5"/>
          </p:nvPr>
        </p:nvSpPr>
        <p:spPr/>
        <p:txBody>
          <a:bodyPr/>
          <a:lstStyle/>
          <a:p>
            <a:fld id="{741693F5-19E6-4FF5-9A09-AD0ADB83A675}" type="slidenum">
              <a:rPr lang="en-US" smtClean="0"/>
              <a:t>5</a:t>
            </a:fld>
            <a:endParaRPr lang="en-US" dirty="0"/>
          </a:p>
        </p:txBody>
      </p:sp>
      <p:sp>
        <p:nvSpPr>
          <p:cNvPr id="6" name="TextBox 5">
            <a:extLst>
              <a:ext uri="{FF2B5EF4-FFF2-40B4-BE49-F238E27FC236}">
                <a16:creationId xmlns:a16="http://schemas.microsoft.com/office/drawing/2014/main" id="{689622D8-EBA4-D3FA-0150-33581EFFB46F}"/>
              </a:ext>
            </a:extLst>
          </p:cNvPr>
          <p:cNvSpPr txBox="1"/>
          <p:nvPr/>
        </p:nvSpPr>
        <p:spPr>
          <a:xfrm>
            <a:off x="7024100" y="0"/>
            <a:ext cx="6298870" cy="7203510"/>
          </a:xfrm>
          <a:prstGeom prst="rect">
            <a:avLst/>
          </a:prstGeom>
          <a:solidFill>
            <a:schemeClr val="bg1"/>
          </a:solidFill>
          <a:ln>
            <a:solidFill>
              <a:schemeClr val="tx1"/>
            </a:solidFill>
          </a:ln>
        </p:spPr>
        <p:txBody>
          <a:bodyPr wrap="square" lIns="173736" tIns="137160" rIns="91440" bIns="137160" rtlCol="0">
            <a:spAutoFit/>
          </a:bodyPr>
          <a:lstStyle/>
          <a:p>
            <a:r>
              <a:rPr lang="en-US" sz="1100" b="1" dirty="0">
                <a:latin typeface="Calibri" panose="020F0502020204030204" pitchFamily="34" charset="0"/>
                <a:ea typeface="Calibri" panose="020F0502020204030204" pitchFamily="34" charset="0"/>
                <a:cs typeface="Calibri" panose="020F0502020204030204" pitchFamily="34" charset="0"/>
              </a:rPr>
              <a:t>Slide</a:t>
            </a:r>
          </a:p>
          <a:p>
            <a:r>
              <a:rPr lang="en-US" sz="1100" b="1" dirty="0">
                <a:latin typeface="Calibri" panose="020F0502020204030204" pitchFamily="34" charset="0"/>
                <a:ea typeface="Calibri" panose="020F0502020204030204" pitchFamily="34" charset="0"/>
                <a:cs typeface="Calibri" panose="020F0502020204030204" pitchFamily="34" charset="0"/>
              </a:rPr>
              <a:t>Top Table, Kidney transplant hospital volume.. and * footnote </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Hospital Assessment FY 2025 slides/pg5/Graph(All-Payer..)</a:t>
            </a:r>
          </a:p>
          <a:p>
            <a:r>
              <a:rPr lang="en-US" sz="1100" b="1" dirty="0">
                <a:latin typeface="Calibri" panose="020F0502020204030204" pitchFamily="34" charset="0"/>
                <a:ea typeface="Calibri" panose="020F0502020204030204" pitchFamily="34" charset="0"/>
                <a:cs typeface="Calibri" panose="020F0502020204030204" pitchFamily="34" charset="0"/>
              </a:rPr>
              <a:t>Calculation for % hospital distribution column: </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Low: 39/195 *100= ~20% </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Low-medium: 39/195 *100= ~20%</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Medium: 39/195 *100= 20%</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Medium-High: 39/195 *100= ~20%</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High: 19/195 *100= ~10%</a:t>
            </a:r>
          </a:p>
          <a:p>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Highest: 20/195 *100= ~10%</a:t>
            </a:r>
          </a:p>
          <a:p>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Per Milliman’s data use agreement with CMS, they are unable to provide claim-level data or any summary results where beneficiary counts are fewer than 11, which were used to derive the values shown on the table. For context, Medicare fee-for-service claims data was used to generate the table, which were analyzed within the CMS Virtual Research Data Center (VRDC), with counts and costs aggregated from claim-level data. The average transplants per hospital were calculated by summing total transplants within each peer group (separately for all-payer and Medicare FFS) and dividing by the number of hospitals in that group. For example, the highest-volume peer group had 2,276 total transplants paid by Medicare FFS across 20 hospitals, resulting in an average of 113.8, rounded to 114.</a:t>
            </a:r>
          </a:p>
          <a:p>
            <a:r>
              <a:rPr lang="en-US" sz="1100" dirty="0">
                <a:solidFill>
                  <a:srgbClr val="0070C0"/>
                </a:solidFill>
                <a:latin typeface="Calibri" panose="020F0502020204030204" pitchFamily="34" charset="0"/>
                <a:ea typeface="Calibri" panose="020F0502020204030204" pitchFamily="34" charset="0"/>
                <a:cs typeface="Calibri" panose="020F0502020204030204" pitchFamily="34" charset="0"/>
              </a:rPr>
              <a:t>*tagger, add calculations and above note as a comment to the ref link</a:t>
            </a:r>
          </a:p>
          <a:p>
            <a:endPar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Bullets 1-4 on the right of the table</a:t>
            </a:r>
          </a:p>
          <a:p>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Hospital Assessment FY 2025 slides/pg5/Bullets 1-4</a:t>
            </a:r>
          </a:p>
          <a:p>
            <a:endParaRPr lang="en-US" sz="11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Bottom graphic, Total Standardized Hospital Internal Costs per Transplant (MS-DRG 652)</a:t>
            </a:r>
          </a:p>
          <a:p>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Per Milliman’s data use agreement with CMS, they are unable to provide claim-level data or any summary results where beneficiary counts are fewer than 11, which were used to derive the values shown on the graph. For context, Medicare fee-for-service claims data was used to generate the graph, which were analyzed within the CMS Virtual Research Data Center (VRDC), with counts and costs aggregated from claim-level data. For each peer group, total costs were summed (separately for organ acquisition and standardized hospital internal costs) and then divided by the total number of kidney transplants within that group.</a:t>
            </a:r>
          </a:p>
          <a:p>
            <a:endParaRPr lang="en-US" sz="11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r>
              <a:rPr lang="en-US" sz="1100" b="1" dirty="0">
                <a:latin typeface="Calibri" panose="020F0502020204030204" pitchFamily="34" charset="0"/>
                <a:ea typeface="Calibri" panose="020F0502020204030204" pitchFamily="34" charset="0"/>
                <a:cs typeface="Calibri" panose="020F0502020204030204" pitchFamily="34" charset="0"/>
              </a:rPr>
              <a:t>Bullet 1 on the bottom right </a:t>
            </a:r>
          </a:p>
          <a:p>
            <a:pPr>
              <a:lnSpc>
                <a:spcPct val="90000"/>
              </a:lnSpc>
            </a:pPr>
            <a:r>
              <a:rPr lang="en-US" sz="11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Peer Comparison FY 2025/Table/Columns T-W/Row 37</a:t>
            </a:r>
          </a:p>
          <a:p>
            <a:pPr>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Calculations for % transplant admission distribution:</a:t>
            </a:r>
          </a:p>
          <a:p>
            <a:pPr>
              <a:lnSpc>
                <a:spcPct val="90000"/>
              </a:lnSpc>
            </a:pPr>
            <a:r>
              <a:rPr lang="en-US" sz="1100" dirty="0">
                <a:solidFill>
                  <a:srgbClr val="00B050"/>
                </a:solidFill>
                <a:latin typeface="Calibri" panose="020F0502020204030204" pitchFamily="34" charset="0"/>
                <a:ea typeface="Calibri" panose="020F0502020204030204" pitchFamily="34" charset="0"/>
                <a:cs typeface="Calibri" panose="020F0502020204030204" pitchFamily="34" charset="0"/>
              </a:rPr>
              <a:t>MS-DRG 652: 5,197/8,487 *100 = 61.23%, rounded to 61%, approximately 2/3rds</a:t>
            </a:r>
          </a:p>
          <a:p>
            <a:pPr>
              <a:lnSpc>
                <a:spcPct val="90000"/>
              </a:lnSpc>
            </a:pPr>
            <a:endParaRPr lang="en-US" sz="11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US" sz="1100" b="1" dirty="0">
                <a:latin typeface="Calibri" panose="020F0502020204030204" pitchFamily="34" charset="0"/>
                <a:ea typeface="Calibri" panose="020F0502020204030204" pitchFamily="34" charset="0"/>
                <a:cs typeface="Calibri" panose="020F0502020204030204" pitchFamily="34" charset="0"/>
              </a:rPr>
              <a:t>Bullets 2 and 3 on the right</a:t>
            </a:r>
          </a:p>
          <a:p>
            <a:pPr>
              <a:lnSpc>
                <a:spcPct val="90000"/>
              </a:lnSpc>
            </a:pPr>
            <a:r>
              <a:rPr lang="en-US" sz="1100" i="1" dirty="0">
                <a:solidFill>
                  <a:srgbClr val="00B050"/>
                </a:solidFill>
                <a:latin typeface="Calibri" panose="020F0502020204030204" pitchFamily="34" charset="0"/>
                <a:ea typeface="Calibri" panose="020F0502020204030204" pitchFamily="34" charset="0"/>
                <a:cs typeface="Calibri" panose="020F0502020204030204" pitchFamily="34" charset="0"/>
              </a:rPr>
              <a:t>These are based on the data shown on the graph. Per Milliman’s data use agreement with CMS, they are unable to provide claim-level data or any summary results where beneficiary counts are fewer than 11, which were used to derive the values shown on the graph</a:t>
            </a:r>
            <a:r>
              <a:rPr lang="en-US" sz="1100" i="1" dirty="0">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77268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15B34A-4DCD-9744-9EF4-41C1E12924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BC91F0-44F2-7181-D84C-A16D333AA738}"/>
              </a:ext>
            </a:extLst>
          </p:cNvPr>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a:extLst>
              <a:ext uri="{FF2B5EF4-FFF2-40B4-BE49-F238E27FC236}">
                <a16:creationId xmlns:a16="http://schemas.microsoft.com/office/drawing/2014/main" id="{CDF24C0C-E0AF-85E5-5DF3-78ECF2F1D6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598F2AD-E1E3-DF9A-369B-A49C1C39D96D}"/>
              </a:ext>
            </a:extLst>
          </p:cNvPr>
          <p:cNvSpPr>
            <a:spLocks noGrp="1"/>
          </p:cNvSpPr>
          <p:nvPr>
            <p:ph type="sldNum" sz="quarter" idx="5"/>
          </p:nvPr>
        </p:nvSpPr>
        <p:spPr/>
        <p:txBody>
          <a:bodyPr/>
          <a:lstStyle/>
          <a:p>
            <a:fld id="{741693F5-19E6-4FF5-9A09-AD0ADB83A675}" type="slidenum">
              <a:rPr lang="en-US" smtClean="0"/>
              <a:t>6</a:t>
            </a:fld>
            <a:endParaRPr lang="en-US" dirty="0"/>
          </a:p>
        </p:txBody>
      </p:sp>
      <p:sp>
        <p:nvSpPr>
          <p:cNvPr id="5" name="TextBox 4">
            <a:extLst>
              <a:ext uri="{FF2B5EF4-FFF2-40B4-BE49-F238E27FC236}">
                <a16:creationId xmlns:a16="http://schemas.microsoft.com/office/drawing/2014/main" id="{4F78B0BE-C2B7-B9BB-6765-8618956CBD9F}"/>
              </a:ext>
            </a:extLst>
          </p:cNvPr>
          <p:cNvSpPr txBox="1"/>
          <p:nvPr/>
        </p:nvSpPr>
        <p:spPr>
          <a:xfrm>
            <a:off x="6926239" y="-13648"/>
            <a:ext cx="7751786" cy="8740854"/>
          </a:xfrm>
          <a:prstGeom prst="rect">
            <a:avLst/>
          </a:prstGeom>
          <a:solidFill>
            <a:schemeClr val="bg1"/>
          </a:solidFill>
          <a:ln>
            <a:solidFill>
              <a:schemeClr val="tx1"/>
            </a:solidFill>
          </a:ln>
        </p:spPr>
        <p:txBody>
          <a:bodyPr wrap="square" lIns="173736" tIns="137160" rIns="91440" bIns="137160" rtlCol="0">
            <a:spAutoFit/>
          </a:bodyPr>
          <a:lstStyle/>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Slide</a:t>
            </a: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Cost and Payment Analysis, Bullet 1, Using FY 2025</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README/Methodology/Kidney Transplant Admissions/P1/Rows 114-118</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README/Methodology/Map Revenue Codes../P1/Rows 176-179</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README/Methodology/Convert Billed Charges/P1/Rows 187-189</a:t>
            </a:r>
          </a:p>
          <a:p>
            <a:r>
              <a:rPr lang="en-US" sz="1000" dirty="0">
                <a:solidFill>
                  <a:srgbClr val="0070C0"/>
                </a:solidFill>
                <a:latin typeface="Calibri" panose="020F0502020204030204" pitchFamily="34" charset="0"/>
                <a:ea typeface="Calibri" panose="020F0502020204030204" pitchFamily="34" charset="0"/>
                <a:cs typeface="Calibri" panose="020F0502020204030204" pitchFamily="34" charset="0"/>
              </a:rPr>
              <a:t>*Global Note to tagger: purple annotations indicate attachments.  Please add annotations as comments in the system and change font to bold for tracking purposes.  Upload files in the attachment folder to the associated section in the Veeva ‘documents’ metadata </a:t>
            </a:r>
          </a:p>
          <a:p>
            <a:endParaRPr lang="en-US" sz="10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Cost and Payment Analysis, Bullet 2, Followed CMS methodology</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NTAP Appendix A/pg1/P1-3</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NTAP Appendix A/pg1/Formula to Standardize Charges/#1-3</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README/Methodology/Map Revenue Codes../P1/Rows 176-179</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README/Methodology/Convert Billed Charges/P1/Rows 187-189</a:t>
            </a:r>
          </a:p>
          <a:p>
            <a:endParaRPr lang="en-US" sz="10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3, Sentence 1, IPPS payments include</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Indirect Medical Education (IME)/pg1/P1</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Disproportionate Share Hospital (DSH)/pg1/P1-2</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Disproportionate Share </a:t>
            </a:r>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Hospital</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(DSH)/pg2/P3-4</a:t>
            </a:r>
          </a:p>
          <a:p>
            <a:r>
              <a:rPr lang="en-US"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ResDAC</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Claim Pass Thru Per Diem Amount/pg1/P1-2</a:t>
            </a:r>
          </a:p>
          <a:p>
            <a:endParaRPr lang="en-US" sz="10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3, Sentence 2, Payment standardization</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Standardization/pg4/P3 and B1</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Standardization/pg5/B1 (Excludes geographic)</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CMS Parts A and B Payment Standardization/pg5/B2 (Excludes payment adjustments) and SB1-4 below</a:t>
            </a:r>
          </a:p>
          <a:p>
            <a:endParaRPr lang="en-US" sz="10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4, The Final standardized payment</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README/Final Standardized Payment/P1/Rows 101-104</a:t>
            </a:r>
          </a:p>
          <a:p>
            <a:r>
              <a:rPr lang="en-US" sz="1000" b="1" dirty="0" err="1">
                <a:solidFill>
                  <a:srgbClr val="7030A0"/>
                </a:solidFill>
                <a:latin typeface="Calibri" panose="020F0502020204030204" pitchFamily="34" charset="0"/>
                <a:ea typeface="Calibri" panose="020F0502020204030204" pitchFamily="34" charset="0"/>
                <a:cs typeface="Calibri" panose="020F0502020204030204" pitchFamily="34" charset="0"/>
              </a:rPr>
              <a:t>ResDAC</a:t>
            </a:r>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 Claim Final Standard Payment Amount/pg1/P2-3</a:t>
            </a:r>
          </a:p>
          <a:p>
            <a:endParaRPr lang="en-US" sz="10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5, Organ acquisition cost.. </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README/Methodology/Organ Acquisition Costs/Rows 170-171</a:t>
            </a:r>
          </a:p>
          <a:p>
            <a:endParaRPr lang="en-US" sz="1000" b="1" dirty="0">
              <a:solidFill>
                <a:srgbClr val="877B75"/>
              </a:solidFill>
              <a:highlight>
                <a:srgbClr val="FFFF00"/>
              </a:highlight>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Kidney Transplant Characteristics</a:t>
            </a: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1, Deceased donor kidney. </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README/Methodology/Transplant Admission Characteristics/Rows 156-158</a:t>
            </a: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Bullet 2, Geometric length of..</a:t>
            </a:r>
          </a:p>
          <a:p>
            <a:r>
              <a:rPr lang="en-US" sz="1000"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README/Methodology/Transplant Admission Characteristics/Rows 159-160</a:t>
            </a:r>
          </a:p>
          <a:p>
            <a:endParaRPr lang="en-US" sz="1000"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Kidney Transplant Volume Analysis</a:t>
            </a: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P1, Using all-payer</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README/Methodology/Transplant Hospital Characteristics/P2/Rows 134-142</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Hospital Assessment FY 2025 slides/pg5/Bullets 1-5</a:t>
            </a:r>
          </a:p>
          <a:p>
            <a:endParaRPr lang="en-US" sz="1000" b="1" dirty="0">
              <a:solidFill>
                <a:srgbClr val="877B75"/>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CMS 100% Research Identifiable Files (RIFs)</a:t>
            </a: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P1, The CMS 100% RIF</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README/Data Sources/P1/Rows 252-258</a:t>
            </a:r>
          </a:p>
          <a:p>
            <a:endParaRPr lang="en-US" sz="10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r>
              <a:rPr lang="en-US" sz="1000" b="1" kern="0" dirty="0">
                <a:solidFill>
                  <a:schemeClr val="tx2"/>
                </a:solidFill>
                <a:latin typeface="Calibri" panose="020F0502020204030204" pitchFamily="34" charset="0"/>
                <a:ea typeface="Calibri" panose="020F0502020204030204" pitchFamily="34" charset="0"/>
                <a:cs typeface="Calibri" panose="020F0502020204030204" pitchFamily="34" charset="0"/>
              </a:rPr>
              <a:t>CMS Medicare Hospital Cost Reports</a:t>
            </a:r>
          </a:p>
          <a:p>
            <a:r>
              <a:rPr lang="en-US" sz="1000" b="1" kern="0" dirty="0">
                <a:solidFill>
                  <a:schemeClr val="tx2"/>
                </a:solidFill>
                <a:latin typeface="Calibri" panose="020F0502020204030204" pitchFamily="34" charset="0"/>
                <a:ea typeface="Calibri" panose="020F0502020204030204" pitchFamily="34" charset="0"/>
                <a:cs typeface="Calibri" panose="020F0502020204030204" pitchFamily="34" charset="0"/>
              </a:rPr>
              <a:t>P1, Medicare-certified institutional..</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README/Data Sources/P1/Rows 274-276</a:t>
            </a:r>
          </a:p>
          <a:p>
            <a:endParaRPr lang="en-US" sz="1000" b="1" kern="0" dirty="0">
              <a:solidFill>
                <a:schemeClr val="tx2"/>
              </a:solidFill>
              <a:latin typeface="Calibri" panose="020F0502020204030204" pitchFamily="34" charset="0"/>
              <a:ea typeface="Calibri" panose="020F0502020204030204" pitchFamily="34" charset="0"/>
              <a:cs typeface="Calibri" panose="020F0502020204030204" pitchFamily="34" charset="0"/>
            </a:endParaRPr>
          </a:p>
          <a:p>
            <a:r>
              <a:rPr lang="en-US" sz="1000" b="1" dirty="0">
                <a:solidFill>
                  <a:schemeClr val="tx2"/>
                </a:solidFill>
                <a:latin typeface="Calibri" panose="020F0502020204030204" pitchFamily="34" charset="0"/>
                <a:ea typeface="Calibri" panose="020F0502020204030204" pitchFamily="34" charset="0"/>
                <a:cs typeface="Calibri" panose="020F0502020204030204" pitchFamily="34" charset="0"/>
              </a:rPr>
              <a:t>Limitations, P1-5 </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README/Caveats, Limitations, and Disclaimers/P1-8/Rows 283-317</a:t>
            </a:r>
          </a:p>
          <a:p>
            <a:r>
              <a:rPr lang="en-US" sz="1000" b="1" dirty="0">
                <a:solidFill>
                  <a:srgbClr val="7030A0"/>
                </a:solidFill>
                <a:latin typeface="Calibri" panose="020F0502020204030204" pitchFamily="34" charset="0"/>
                <a:ea typeface="Calibri" panose="020F0502020204030204" pitchFamily="34" charset="0"/>
                <a:cs typeface="Calibri" panose="020F0502020204030204" pitchFamily="34" charset="0"/>
              </a:rPr>
              <a:t>DOF Milliman Kidney Transplant Assessment FY 2025 excel/Tab README/Transplant Admission Characteristics/P1/Rows 156-158</a:t>
            </a:r>
          </a:p>
          <a:p>
            <a:endPar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4754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7675" y="401638"/>
            <a:ext cx="4302125" cy="2420937"/>
          </a:xfrm>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1693F5-19E6-4FF5-9A09-AD0ADB83A675}" type="slidenum">
              <a:rPr lang="en-US" smtClean="0"/>
              <a:t>7</a:t>
            </a:fld>
            <a:endParaRPr lang="en-US" dirty="0"/>
          </a:p>
        </p:txBody>
      </p:sp>
    </p:spTree>
    <p:extLst>
      <p:ext uri="{BB962C8B-B14F-4D97-AF65-F5344CB8AC3E}">
        <p14:creationId xmlns:p14="http://schemas.microsoft.com/office/powerpoint/2010/main" val="1068824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sv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Title Layouts</a:t>
            </a:r>
          </a:p>
        </p:txBody>
      </p:sp>
    </p:spTree>
    <p:extLst>
      <p:ext uri="{BB962C8B-B14F-4D97-AF65-F5344CB8AC3E}">
        <p14:creationId xmlns:p14="http://schemas.microsoft.com/office/powerpoint/2010/main" val="1736993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7800090-2ABC-7B7F-59E2-23338E2DF5AE}"/>
              </a:ext>
            </a:extLst>
          </p:cNvPr>
          <p:cNvSpPr>
            <a:spLocks noGrp="1"/>
          </p:cNvSpPr>
          <p:nvPr>
            <p:ph type="pic" sz="quarter" idx="13"/>
          </p:nvPr>
        </p:nvSpPr>
        <p:spPr>
          <a:xfrm>
            <a:off x="8097838" y="1"/>
            <a:ext cx="4094161" cy="6869083"/>
          </a:xfrm>
          <a:solidFill>
            <a:srgbClr val="CCCDCE"/>
          </a:solidFill>
        </p:spPr>
        <p:txBody>
          <a:bodyPr>
            <a:noAutofit/>
          </a:bodyPr>
          <a:lstStyle/>
          <a:p>
            <a:r>
              <a:rPr lang="en-US" dirty="0"/>
              <a:t>Click icon to add picture</a:t>
            </a:r>
          </a:p>
        </p:txBody>
      </p:sp>
      <p:sp>
        <p:nvSpPr>
          <p:cNvPr id="2" name="Title 1">
            <a:extLst>
              <a:ext uri="{FF2B5EF4-FFF2-40B4-BE49-F238E27FC236}">
                <a16:creationId xmlns:a16="http://schemas.microsoft.com/office/drawing/2014/main" id="{D46BDD30-9B9E-F868-F6FD-89FE5E08A8F9}"/>
              </a:ext>
            </a:extLst>
          </p:cNvPr>
          <p:cNvSpPr>
            <a:spLocks noGrp="1"/>
          </p:cNvSpPr>
          <p:nvPr>
            <p:ph type="title" hasCustomPrompt="1"/>
          </p:nvPr>
        </p:nvSpPr>
        <p:spPr>
          <a:xfrm>
            <a:off x="433950" y="1848970"/>
            <a:ext cx="5662050" cy="1580029"/>
          </a:xfrm>
        </p:spPr>
        <p:txBody>
          <a:bodyPr anchor="b">
            <a:noAutofit/>
          </a:bodyPr>
          <a:lstStyle>
            <a:lvl1pPr>
              <a:defRPr sz="4800"/>
            </a:lvl1pPr>
          </a:lstStyle>
          <a:p>
            <a:r>
              <a:rPr lang="en-US"/>
              <a:t>Section Header 3</a:t>
            </a:r>
          </a:p>
        </p:txBody>
      </p:sp>
      <p:sp>
        <p:nvSpPr>
          <p:cNvPr id="3" name="Text Placeholder 2">
            <a:extLst>
              <a:ext uri="{FF2B5EF4-FFF2-40B4-BE49-F238E27FC236}">
                <a16:creationId xmlns:a16="http://schemas.microsoft.com/office/drawing/2014/main" id="{1F83C0B1-5151-C04A-7015-68C023DF4DD8}"/>
              </a:ext>
            </a:extLst>
          </p:cNvPr>
          <p:cNvSpPr>
            <a:spLocks noGrp="1"/>
          </p:cNvSpPr>
          <p:nvPr>
            <p:ph type="body" idx="1" hasCustomPrompt="1"/>
          </p:nvPr>
        </p:nvSpPr>
        <p:spPr>
          <a:xfrm>
            <a:off x="433949" y="3679901"/>
            <a:ext cx="5664529" cy="1423335"/>
          </a:xfrm>
        </p:spPr>
        <p:txBody>
          <a:bodyPr>
            <a:noAutofit/>
          </a:bodyPr>
          <a:lstStyle>
            <a:lvl1pPr marL="0" indent="0">
              <a:buNone/>
              <a:defRPr sz="3600" b="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Optional Subtitle</a:t>
            </a:r>
          </a:p>
        </p:txBody>
      </p:sp>
      <p:sp>
        <p:nvSpPr>
          <p:cNvPr id="4" name="Date Placeholder 3">
            <a:extLst>
              <a:ext uri="{FF2B5EF4-FFF2-40B4-BE49-F238E27FC236}">
                <a16:creationId xmlns:a16="http://schemas.microsoft.com/office/drawing/2014/main" id="{36FA07A7-46E2-F35A-729D-8E26D1596FEE}"/>
              </a:ext>
            </a:extLst>
          </p:cNvPr>
          <p:cNvSpPr>
            <a:spLocks noGrp="1"/>
          </p:cNvSpPr>
          <p:nvPr>
            <p:ph type="dt" sz="half" idx="10"/>
          </p:nvPr>
        </p:nvSpPr>
        <p:spPr/>
        <p:txBody>
          <a:bodyPr>
            <a:noAutofit/>
          </a:bodyPr>
          <a:lstStyle/>
          <a:p>
            <a:fld id="{2E2D39A1-DD27-4B48-9DA3-82EFE515789E}" type="datetime1">
              <a:rPr lang="en-US" smtClean="0"/>
              <a:t>7/22/2026</a:t>
            </a:fld>
            <a:endParaRPr lang="en-US" dirty="0"/>
          </a:p>
        </p:txBody>
      </p:sp>
    </p:spTree>
    <p:extLst>
      <p:ext uri="{BB962C8B-B14F-4D97-AF65-F5344CB8AC3E}">
        <p14:creationId xmlns:p14="http://schemas.microsoft.com/office/powerpoint/2010/main" val="3575157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DAE97-A1D5-C716-44D9-A5C1FA8FDDB0}"/>
              </a:ext>
            </a:extLst>
          </p:cNvPr>
          <p:cNvSpPr>
            <a:spLocks noGrp="1"/>
          </p:cNvSpPr>
          <p:nvPr>
            <p:ph type="title" hasCustomPrompt="1"/>
          </p:nvPr>
        </p:nvSpPr>
        <p:spPr>
          <a:xfrm>
            <a:off x="431800" y="1691640"/>
            <a:ext cx="8333659" cy="1737360"/>
          </a:xfrm>
        </p:spPr>
        <p:txBody>
          <a:bodyPr anchor="b"/>
          <a:lstStyle>
            <a:lvl1pPr>
              <a:defRPr sz="4800"/>
            </a:lvl1pPr>
          </a:lstStyle>
          <a:p>
            <a:r>
              <a:rPr lang="en-US"/>
              <a:t>“Quote: Insert quote here”</a:t>
            </a:r>
          </a:p>
        </p:txBody>
      </p:sp>
      <p:sp>
        <p:nvSpPr>
          <p:cNvPr id="3" name="Date Placeholder 2">
            <a:extLst>
              <a:ext uri="{FF2B5EF4-FFF2-40B4-BE49-F238E27FC236}">
                <a16:creationId xmlns:a16="http://schemas.microsoft.com/office/drawing/2014/main" id="{447FBB18-0B85-6B80-F7BE-7CCD51930608}"/>
              </a:ext>
            </a:extLst>
          </p:cNvPr>
          <p:cNvSpPr>
            <a:spLocks noGrp="1"/>
          </p:cNvSpPr>
          <p:nvPr>
            <p:ph type="dt" sz="half" idx="10"/>
          </p:nvPr>
        </p:nvSpPr>
        <p:spPr/>
        <p:txBody>
          <a:bodyPr/>
          <a:lstStyle/>
          <a:p>
            <a:fld id="{3075E13D-E9AE-42DC-B7E8-23D305A8D9A8}" type="datetime1">
              <a:rPr lang="en-US" smtClean="0"/>
              <a:t>7/22/2026</a:t>
            </a:fld>
            <a:endParaRPr lang="en-US" dirty="0"/>
          </a:p>
        </p:txBody>
      </p:sp>
      <p:sp>
        <p:nvSpPr>
          <p:cNvPr id="7" name="Text Placeholder 6">
            <a:extLst>
              <a:ext uri="{FF2B5EF4-FFF2-40B4-BE49-F238E27FC236}">
                <a16:creationId xmlns:a16="http://schemas.microsoft.com/office/drawing/2014/main" id="{9EF5BCF7-C5FE-C6A5-4F1F-5806BF5A901E}"/>
              </a:ext>
            </a:extLst>
          </p:cNvPr>
          <p:cNvSpPr>
            <a:spLocks noGrp="1"/>
          </p:cNvSpPr>
          <p:nvPr>
            <p:ph type="body" sz="quarter" idx="13" hasCustomPrompt="1"/>
          </p:nvPr>
        </p:nvSpPr>
        <p:spPr>
          <a:xfrm>
            <a:off x="609600" y="3490913"/>
            <a:ext cx="8155859" cy="534987"/>
          </a:xfrm>
        </p:spPr>
        <p:txBody>
          <a:bodyPr/>
          <a:lstStyle>
            <a:lvl1pPr marL="173038" indent="-173038">
              <a:buFont typeface="Arial" panose="020B0604020202020204" pitchFamily="34" charset="0"/>
              <a:buChar char="–"/>
              <a:defRPr/>
            </a:lvl1pPr>
            <a:lvl2pPr marL="173038" indent="-173038">
              <a:buFont typeface="Arial" panose="020B0604020202020204" pitchFamily="34" charset="0"/>
              <a:buChar char="–"/>
              <a:defRPr/>
            </a:lvl2pPr>
            <a:lvl3pPr marL="173038" indent="-173038">
              <a:buFont typeface="Arial" panose="020B0604020202020204" pitchFamily="34" charset="0"/>
              <a:buChar char="–"/>
              <a:defRPr/>
            </a:lvl3pPr>
            <a:lvl4pPr marL="173038" indent="-173038">
              <a:buFont typeface="Arial" panose="020B0604020202020204" pitchFamily="34" charset="0"/>
              <a:buChar char="–"/>
              <a:defRPr/>
            </a:lvl4pPr>
            <a:lvl5pPr marL="173038" indent="-173038">
              <a:buFont typeface="Arial" panose="020B0604020202020204" pitchFamily="34" charset="0"/>
              <a:buChar char="–"/>
              <a:defRPr/>
            </a:lvl5pPr>
          </a:lstStyle>
          <a:p>
            <a:pPr lvl="0"/>
            <a:r>
              <a:rPr lang="en-US"/>
              <a:t>Quote attribution</a:t>
            </a:r>
          </a:p>
        </p:txBody>
      </p:sp>
    </p:spTree>
    <p:extLst>
      <p:ext uri="{BB962C8B-B14F-4D97-AF65-F5344CB8AC3E}">
        <p14:creationId xmlns:p14="http://schemas.microsoft.com/office/powerpoint/2010/main" val="816885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 ~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Agenda</a:t>
            </a:r>
          </a:p>
        </p:txBody>
      </p:sp>
    </p:spTree>
    <p:extLst>
      <p:ext uri="{BB962C8B-B14F-4D97-AF65-F5344CB8AC3E}">
        <p14:creationId xmlns:p14="http://schemas.microsoft.com/office/powerpoint/2010/main" val="1022998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Agenda</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1AD17437-C385-489D-B073-D36B29EDCA70}" type="datetime1">
              <a:rPr lang="en-US" smtClean="0"/>
              <a:t>7/22/2026</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5"/>
            <a:ext cx="11312525"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2815" y="288810"/>
            <a:ext cx="11325796"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Tree>
    <p:extLst>
      <p:ext uri="{BB962C8B-B14F-4D97-AF65-F5344CB8AC3E}">
        <p14:creationId xmlns:p14="http://schemas.microsoft.com/office/powerpoint/2010/main" val="2985607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Photo">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hasCustomPrompt="1"/>
          </p:nvPr>
        </p:nvSpPr>
        <p:spPr>
          <a:xfrm>
            <a:off x="436833" y="1844675"/>
            <a:ext cx="1728216" cy="2033657"/>
          </a:xfrm>
          <a:noFill/>
        </p:spPr>
        <p:txBody>
          <a:bodyPr lIns="0" tIns="0" rIns="0" bIns="0"/>
          <a:lstStyle>
            <a:lvl1pPr>
              <a:defRPr sz="2800">
                <a:solidFill>
                  <a:schemeClr val="tx1"/>
                </a:solidFill>
              </a:defRPr>
            </a:lvl1pPr>
            <a:lvl2pPr marL="0" indent="0">
              <a:buFont typeface="Calibri" panose="020F0502020204030204" pitchFamily="34" charset="0"/>
              <a:buChar char="​"/>
              <a:defRPr b="1">
                <a:solidFill>
                  <a:schemeClr val="tx1"/>
                </a:solidFill>
              </a:defRPr>
            </a:lvl2pPr>
            <a:lvl3pPr marL="0" indent="0">
              <a:buFont typeface="Calibri" panose="020F0502020204030204" pitchFamily="34" charset="0"/>
              <a:buChar char="​"/>
              <a:defRPr>
                <a:solidFill>
                  <a:schemeClr val="tx1"/>
                </a:solidFill>
              </a:defRPr>
            </a:lvl3pPr>
            <a:lvl4pPr>
              <a:defRPr>
                <a:solidFill>
                  <a:schemeClr val="tx1"/>
                </a:solidFill>
              </a:defRPr>
            </a:lvl4pPr>
            <a:lvl5pPr>
              <a:defRPr>
                <a:solidFill>
                  <a:schemeClr val="tx1"/>
                </a:solidFill>
              </a:defRPr>
            </a:lvl5pPr>
          </a:lstStyle>
          <a:p>
            <a:pPr lvl="0"/>
            <a:r>
              <a:rPr lang="en-US"/>
              <a:t>## (uses Tab to add text)</a:t>
            </a:r>
          </a:p>
          <a:p>
            <a:pPr lvl="1"/>
            <a:r>
              <a:rPr lang="en-US"/>
              <a:t>Second level</a:t>
            </a:r>
          </a:p>
          <a:p>
            <a:pPr lvl="2"/>
            <a:r>
              <a:rPr lang="en-US"/>
              <a:t>Third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Agenda Photo</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53E10618-65C6-4828-9227-FF6A12E60AA5}" type="datetime1">
              <a:rPr lang="en-US" smtClean="0"/>
              <a:t>7/22/2026</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2815" y="288810"/>
            <a:ext cx="11325796"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hasCustomPrompt="1"/>
          </p:nvPr>
        </p:nvSpPr>
        <p:spPr>
          <a:xfrm>
            <a:off x="2356639" y="1844675"/>
            <a:ext cx="1728216" cy="2035175"/>
          </a:xfrm>
        </p:spPr>
        <p:txBody>
          <a:bodyPr/>
          <a:lstStyle>
            <a:lvl1pPr>
              <a:defRPr sz="2800"/>
            </a:lvl1pPr>
            <a:lvl2pPr marL="0" indent="0">
              <a:buFont typeface="Calibri" panose="020F0502020204030204" pitchFamily="34" charset="0"/>
              <a:buChar char="​"/>
              <a:defRPr b="1"/>
            </a:lvl2pPr>
            <a:lvl3pPr marL="0" indent="0">
              <a:buFont typeface="Calibri" panose="020F0502020204030204" pitchFamily="34" charset="0"/>
              <a:buChar char="​"/>
              <a:defRPr/>
            </a:lvl3pPr>
          </a:lstStyle>
          <a:p>
            <a:pPr lvl="0"/>
            <a:r>
              <a:rPr lang="en-US"/>
              <a:t>## (uses Tab to add text)</a:t>
            </a:r>
          </a:p>
          <a:p>
            <a:pPr lvl="1"/>
            <a:r>
              <a:rPr lang="en-US"/>
              <a:t>Second level</a:t>
            </a:r>
          </a:p>
          <a:p>
            <a:pPr lvl="2"/>
            <a:r>
              <a:rPr lang="en-US"/>
              <a:t>Third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hasCustomPrompt="1"/>
          </p:nvPr>
        </p:nvSpPr>
        <p:spPr>
          <a:xfrm>
            <a:off x="4272554" y="1844675"/>
            <a:ext cx="1728216" cy="2033657"/>
          </a:xfrm>
        </p:spPr>
        <p:txBody>
          <a:bodyPr/>
          <a:lstStyle>
            <a:lvl1pPr>
              <a:defRPr sz="2800"/>
            </a:lvl1pPr>
            <a:lvl2pPr marL="0" indent="0">
              <a:buFont typeface="Calibri" panose="020F0502020204030204" pitchFamily="34" charset="0"/>
              <a:buChar char="​"/>
              <a:defRPr b="1"/>
            </a:lvl2pPr>
            <a:lvl3pPr marL="0" indent="0">
              <a:buFont typeface="Calibri" panose="020F0502020204030204" pitchFamily="34" charset="0"/>
              <a:buChar char="​"/>
              <a:defRPr/>
            </a:lvl3pPr>
          </a:lstStyle>
          <a:p>
            <a:pPr lvl="0"/>
            <a:r>
              <a:rPr lang="en-US"/>
              <a:t>## (uses Tab to add text)</a:t>
            </a:r>
          </a:p>
          <a:p>
            <a:pPr lvl="1"/>
            <a:r>
              <a:rPr lang="en-US"/>
              <a:t>Second level</a:t>
            </a:r>
          </a:p>
          <a:p>
            <a:pPr lvl="2"/>
            <a:r>
              <a:rPr lang="en-US"/>
              <a:t>Third level</a:t>
            </a:r>
          </a:p>
          <a:p>
            <a:pPr lvl="3"/>
            <a:endParaRPr lang="en-US"/>
          </a:p>
        </p:txBody>
      </p:sp>
      <p:sp>
        <p:nvSpPr>
          <p:cNvPr id="17" name="Content Placeholder 16">
            <a:extLst>
              <a:ext uri="{FF2B5EF4-FFF2-40B4-BE49-F238E27FC236}">
                <a16:creationId xmlns:a16="http://schemas.microsoft.com/office/drawing/2014/main" id="{8091D36D-31E4-1761-D08E-8B86DA62A4EC}"/>
              </a:ext>
            </a:extLst>
          </p:cNvPr>
          <p:cNvSpPr>
            <a:spLocks noGrp="1"/>
          </p:cNvSpPr>
          <p:nvPr>
            <p:ph sz="quarter" idx="25" hasCustomPrompt="1"/>
          </p:nvPr>
        </p:nvSpPr>
        <p:spPr>
          <a:xfrm>
            <a:off x="436833" y="4056063"/>
            <a:ext cx="1728216" cy="2039112"/>
          </a:xfrm>
        </p:spPr>
        <p:txBody>
          <a:bodyPr/>
          <a:lstStyle>
            <a:lvl1pPr>
              <a:defRPr sz="2800"/>
            </a:lvl1pPr>
            <a:lvl2pPr marL="0" indent="0">
              <a:buFont typeface="Calibri" panose="020F0502020204030204" pitchFamily="34" charset="0"/>
              <a:buChar char="​"/>
              <a:defRPr b="1"/>
            </a:lvl2pPr>
            <a:lvl3pPr marL="0" indent="0">
              <a:buFont typeface="Calibri" panose="020F0502020204030204" pitchFamily="34" charset="0"/>
              <a:buChar char="​"/>
              <a:defRPr/>
            </a:lvl3pPr>
          </a:lstStyle>
          <a:p>
            <a:pPr lvl="0"/>
            <a:r>
              <a:rPr lang="en-US"/>
              <a:t>## (uses Tab to add text)</a:t>
            </a:r>
          </a:p>
          <a:p>
            <a:pPr lvl="1"/>
            <a:r>
              <a:rPr lang="en-US"/>
              <a:t>Second level</a:t>
            </a:r>
          </a:p>
          <a:p>
            <a:pPr lvl="2"/>
            <a:r>
              <a:rPr lang="en-US"/>
              <a:t>Third level</a:t>
            </a:r>
          </a:p>
          <a:p>
            <a:pPr lvl="3"/>
            <a:endParaRPr lang="en-US"/>
          </a:p>
        </p:txBody>
      </p:sp>
      <p:sp>
        <p:nvSpPr>
          <p:cNvPr id="20" name="Content Placeholder 19">
            <a:extLst>
              <a:ext uri="{FF2B5EF4-FFF2-40B4-BE49-F238E27FC236}">
                <a16:creationId xmlns:a16="http://schemas.microsoft.com/office/drawing/2014/main" id="{03BA4E21-EE85-3D0A-B246-56B8B6291E18}"/>
              </a:ext>
            </a:extLst>
          </p:cNvPr>
          <p:cNvSpPr>
            <a:spLocks noGrp="1"/>
          </p:cNvSpPr>
          <p:nvPr>
            <p:ph sz="quarter" idx="26" hasCustomPrompt="1"/>
          </p:nvPr>
        </p:nvSpPr>
        <p:spPr>
          <a:xfrm>
            <a:off x="2356639" y="4056062"/>
            <a:ext cx="1728216" cy="2039112"/>
          </a:xfrm>
        </p:spPr>
        <p:txBody>
          <a:bodyPr/>
          <a:lstStyle>
            <a:lvl1pPr>
              <a:defRPr sz="2800"/>
            </a:lvl1pPr>
            <a:lvl2pPr marL="0" indent="0">
              <a:buFont typeface="Calibri" panose="020F0502020204030204" pitchFamily="34" charset="0"/>
              <a:buChar char="​"/>
              <a:defRPr b="1"/>
            </a:lvl2pPr>
            <a:lvl3pPr marL="0" indent="0">
              <a:buFont typeface="Calibri" panose="020F0502020204030204" pitchFamily="34" charset="0"/>
              <a:buChar char="​"/>
              <a:defRPr/>
            </a:lvl3pPr>
          </a:lstStyle>
          <a:p>
            <a:pPr lvl="0"/>
            <a:r>
              <a:rPr lang="en-US"/>
              <a:t>## (uses Tab to add text)</a:t>
            </a:r>
          </a:p>
          <a:p>
            <a:pPr lvl="1"/>
            <a:r>
              <a:rPr lang="en-US"/>
              <a:t>Second level</a:t>
            </a:r>
          </a:p>
          <a:p>
            <a:pPr lvl="2"/>
            <a:r>
              <a:rPr lang="en-US"/>
              <a:t>Third level</a:t>
            </a:r>
          </a:p>
          <a:p>
            <a:pPr lvl="3"/>
            <a:endParaRPr lang="en-US"/>
          </a:p>
        </p:txBody>
      </p:sp>
      <p:sp>
        <p:nvSpPr>
          <p:cNvPr id="22" name="Content Placeholder 21">
            <a:extLst>
              <a:ext uri="{FF2B5EF4-FFF2-40B4-BE49-F238E27FC236}">
                <a16:creationId xmlns:a16="http://schemas.microsoft.com/office/drawing/2014/main" id="{3C3E193D-615A-6167-11D8-E8DEDD685D81}"/>
              </a:ext>
            </a:extLst>
          </p:cNvPr>
          <p:cNvSpPr>
            <a:spLocks noGrp="1"/>
          </p:cNvSpPr>
          <p:nvPr>
            <p:ph sz="quarter" idx="27" hasCustomPrompt="1"/>
          </p:nvPr>
        </p:nvSpPr>
        <p:spPr>
          <a:xfrm>
            <a:off x="4272554" y="4056063"/>
            <a:ext cx="1728216" cy="2039112"/>
          </a:xfrm>
        </p:spPr>
        <p:txBody>
          <a:bodyPr/>
          <a:lstStyle>
            <a:lvl1pPr>
              <a:defRPr sz="2800"/>
            </a:lvl1pPr>
            <a:lvl2pPr marL="0" indent="0">
              <a:buFont typeface="Calibri" panose="020F0502020204030204" pitchFamily="34" charset="0"/>
              <a:buChar char="​"/>
              <a:defRPr b="1"/>
            </a:lvl2pPr>
            <a:lvl3pPr marL="0" indent="0">
              <a:buFont typeface="Calibri" panose="020F0502020204030204" pitchFamily="34" charset="0"/>
              <a:buChar char="​"/>
              <a:defRPr/>
            </a:lvl3pPr>
          </a:lstStyle>
          <a:p>
            <a:pPr lvl="0"/>
            <a:r>
              <a:rPr lang="en-US"/>
              <a:t>## (uses Tab to add text)</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1EBA6BB8-AB9C-FA65-0DCA-8BEBA2E27645}"/>
              </a:ext>
            </a:extLst>
          </p:cNvPr>
          <p:cNvSpPr>
            <a:spLocks noGrp="1"/>
          </p:cNvSpPr>
          <p:nvPr>
            <p:ph type="pic" sz="quarter" idx="28"/>
          </p:nvPr>
        </p:nvSpPr>
        <p:spPr>
          <a:xfrm>
            <a:off x="6197393" y="1844675"/>
            <a:ext cx="5556457" cy="4251325"/>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1505487788"/>
      </p:ext>
    </p:extLst>
  </p:cSld>
  <p:clrMapOvr>
    <a:masterClrMapping/>
  </p:clrMapOvr>
  <p:extLst>
    <p:ext uri="{DCECCB84-F9BA-43D5-87BE-67443E8EF086}">
      <p15:sldGuideLst xmlns:p15="http://schemas.microsoft.com/office/powerpoint/2012/main">
        <p15:guide id="3" pos="1482">
          <p15:clr>
            <a:srgbClr val="A4A3A4"/>
          </p15:clr>
        </p15:guide>
        <p15:guide id="4" pos="1366">
          <p15:clr>
            <a:srgbClr val="A4A3A4"/>
          </p15:clr>
        </p15:guide>
        <p15:guide id="5" pos="3782">
          <p15:clr>
            <a:srgbClr val="A4A3A4"/>
          </p15:clr>
        </p15:guide>
        <p15:guide id="6" pos="4987">
          <p15:clr>
            <a:srgbClr val="A4A3A4"/>
          </p15:clr>
        </p15:guide>
        <p15:guide id="9" orient="horz" pos="2444">
          <p15:clr>
            <a:srgbClr val="A4A3A4"/>
          </p15:clr>
        </p15:guide>
        <p15:guide id="10" orient="horz" pos="2555">
          <p15:clr>
            <a:srgbClr val="A4A3A4"/>
          </p15:clr>
        </p15:guide>
        <p15:guide id="11" pos="6312">
          <p15:clr>
            <a:srgbClr val="A4A3A4"/>
          </p15:clr>
        </p15:guide>
        <p15:guide id="12" pos="6198">
          <p15:clr>
            <a:srgbClr val="A4A3A4"/>
          </p15:clr>
        </p15:guide>
        <p15:guide id="13" pos="3901">
          <p15:clr>
            <a:srgbClr val="A4A3A4"/>
          </p15:clr>
        </p15:guide>
        <p15:guide id="14" pos="5099">
          <p15:clr>
            <a:srgbClr val="A4A3A4"/>
          </p15:clr>
        </p15:guide>
        <p15:guide id="17" pos="2573">
          <p15:clr>
            <a:srgbClr val="A4A3A4"/>
          </p15:clr>
        </p15:guide>
        <p15:guide id="18" pos="269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Content</a:t>
            </a:r>
          </a:p>
        </p:txBody>
      </p:sp>
    </p:spTree>
    <p:extLst>
      <p:ext uri="{BB962C8B-B14F-4D97-AF65-F5344CB8AC3E}">
        <p14:creationId xmlns:p14="http://schemas.microsoft.com/office/powerpoint/2010/main" val="1777866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1</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B5789523-62C8-4053-ABDC-9FEF3E473EC6}"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5"/>
            <a:ext cx="11312525"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386386746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 (filled background)">
    <p:spTree>
      <p:nvGrpSpPr>
        <p:cNvPr id="1" name=""/>
        <p:cNvGrpSpPr/>
        <p:nvPr/>
      </p:nvGrpSpPr>
      <p:grpSpPr>
        <a:xfrm>
          <a:off x="0" y="0"/>
          <a:ext cx="0" cy="0"/>
          <a:chOff x="0" y="0"/>
          <a:chExt cx="0" cy="0"/>
        </a:xfrm>
      </p:grpSpPr>
      <p:sp>
        <p:nvSpPr>
          <p:cNvPr id="6" name="Background">
            <a:extLst>
              <a:ext uri="{FF2B5EF4-FFF2-40B4-BE49-F238E27FC236}">
                <a16:creationId xmlns:a16="http://schemas.microsoft.com/office/drawing/2014/main" id="{1A83A455-FD84-FE07-6347-16CBDF2BD480}"/>
              </a:ext>
            </a:extLst>
          </p:cNvPr>
          <p:cNvSpPr/>
          <p:nvPr userDrawn="1"/>
        </p:nvSpPr>
        <p:spPr>
          <a:xfrm>
            <a:off x="438912" y="1844675"/>
            <a:ext cx="11312525" cy="4254500"/>
          </a:xfrm>
          <a:prstGeom prst="rect">
            <a:avLst/>
          </a:prstGeom>
          <a:solidFill>
            <a:srgbClr val="CCCD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1 (filled background)</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0E84CF09-C434-4B89-87B2-809B3D009308}"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613833" y="2025650"/>
            <a:ext cx="10955868" cy="3898486"/>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13833" y="5524085"/>
            <a:ext cx="10954512"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2747778086"/>
      </p:ext>
    </p:extLst>
  </p:cSld>
  <p:clrMapOvr>
    <a:masterClrMapping/>
  </p:clrMapOvr>
  <p:extLst>
    <p:ext uri="{DCECCB84-F9BA-43D5-87BE-67443E8EF086}">
      <p15:sldGuideLst xmlns:p15="http://schemas.microsoft.com/office/powerpoint/2012/main">
        <p15:guide id="1" pos="387">
          <p15:clr>
            <a:srgbClr val="A4A3A4"/>
          </p15:clr>
        </p15:guide>
        <p15:guide id="2" pos="7291">
          <p15:clr>
            <a:srgbClr val="A4A3A4"/>
          </p15:clr>
        </p15:guide>
        <p15:guide id="3" orient="horz" pos="1275">
          <p15:clr>
            <a:srgbClr val="A4A3A4"/>
          </p15:clr>
        </p15:guide>
        <p15:guide id="4" orient="horz" pos="3728">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2 (call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2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F690F742-17A6-47CD-8008-6107E267F43F}"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6196519" y="2025650"/>
            <a:ext cx="5557331" cy="3898486"/>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a:extLst>
              <a:ext uri="{FF2B5EF4-FFF2-40B4-BE49-F238E27FC236}">
                <a16:creationId xmlns:a16="http://schemas.microsoft.com/office/drawing/2014/main" id="{31D6D9C0-C65D-7EBA-4C19-D894CE767E42}"/>
              </a:ext>
            </a:extLst>
          </p:cNvPr>
          <p:cNvSpPr>
            <a:spLocks noGrp="1"/>
          </p:cNvSpPr>
          <p:nvPr>
            <p:ph sz="quarter" idx="17"/>
          </p:nvPr>
        </p:nvSpPr>
        <p:spPr>
          <a:xfrm>
            <a:off x="440723" y="1844675"/>
            <a:ext cx="5559552" cy="4254500"/>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0" y="5524085"/>
            <a:ext cx="5111809"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3377982803"/>
      </p:ext>
    </p:extLst>
  </p:cSld>
  <p:clrMapOvr>
    <a:masterClrMapping/>
  </p:clrMapOvr>
  <p:extLst>
    <p:ext uri="{DCECCB84-F9BA-43D5-87BE-67443E8EF086}">
      <p15:sldGuideLst xmlns:p15="http://schemas.microsoft.com/office/powerpoint/2012/main">
        <p15:guide id="1" pos="3782">
          <p15:clr>
            <a:srgbClr val="A4A3A4"/>
          </p15:clr>
        </p15:guide>
        <p15:guide id="2" pos="390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a:xfrm>
            <a:off x="440724" y="521208"/>
            <a:ext cx="11313126" cy="329184"/>
          </a:xfrm>
        </p:spPr>
        <p:txBody>
          <a:bodyPr/>
          <a:lstStyle>
            <a:lvl1pPr>
              <a:defRPr/>
            </a:lvl1pPr>
          </a:lstStyle>
          <a:p>
            <a:r>
              <a:rPr lang="en-US"/>
              <a:t>Content 2</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A5459A33-D1C4-478B-AF60-4A644E7543D9}"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40723" y="1844675"/>
            <a:ext cx="5559552"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0" name="Content Placeholder 9">
            <a:extLst>
              <a:ext uri="{FF2B5EF4-FFF2-40B4-BE49-F238E27FC236}">
                <a16:creationId xmlns:a16="http://schemas.microsoft.com/office/drawing/2014/main" id="{25C59E37-B00E-9197-DBEC-C88D35237CFC}"/>
              </a:ext>
            </a:extLst>
          </p:cNvPr>
          <p:cNvSpPr>
            <a:spLocks noGrp="1"/>
          </p:cNvSpPr>
          <p:nvPr>
            <p:ph sz="quarter" idx="17"/>
          </p:nvPr>
        </p:nvSpPr>
        <p:spPr>
          <a:xfrm>
            <a:off x="6199060" y="1844675"/>
            <a:ext cx="5559552"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63233953"/>
      </p:ext>
    </p:extLst>
  </p:cSld>
  <p:clrMapOvr>
    <a:masterClrMapping/>
  </p:clrMapOvr>
  <p:extLst>
    <p:ext uri="{DCECCB84-F9BA-43D5-87BE-67443E8EF086}">
      <p15:sldGuideLst xmlns:p15="http://schemas.microsoft.com/office/powerpoint/2012/main">
        <p15:guide id="1" pos="3782">
          <p15:clr>
            <a:srgbClr val="A4A3A4"/>
          </p15:clr>
        </p15:guide>
        <p15:guide id="2" pos="390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8BFD-F669-979A-0616-72DC8F4BFDAA}"/>
              </a:ext>
            </a:extLst>
          </p:cNvPr>
          <p:cNvSpPr>
            <a:spLocks noGrp="1"/>
          </p:cNvSpPr>
          <p:nvPr>
            <p:ph type="ctrTitle" hasCustomPrompt="1"/>
          </p:nvPr>
        </p:nvSpPr>
        <p:spPr>
          <a:xfrm>
            <a:off x="434148" y="511175"/>
            <a:ext cx="6400800" cy="1333500"/>
          </a:xfrm>
        </p:spPr>
        <p:txBody>
          <a:bodyPr anchor="t">
            <a:noAutofit/>
          </a:bodyPr>
          <a:lstStyle>
            <a:lvl1pPr algn="l">
              <a:defRPr sz="4800"/>
            </a:lvl1pPr>
          </a:lstStyle>
          <a:p>
            <a:r>
              <a:rPr lang="en-US"/>
              <a:t>Title 1: </a:t>
            </a:r>
            <a:br>
              <a:rPr lang="en-US"/>
            </a:br>
            <a:r>
              <a:rPr lang="en-US"/>
              <a:t>Cover graphic</a:t>
            </a:r>
          </a:p>
        </p:txBody>
      </p:sp>
      <p:sp>
        <p:nvSpPr>
          <p:cNvPr id="3" name="Subtitle 2">
            <a:extLst>
              <a:ext uri="{FF2B5EF4-FFF2-40B4-BE49-F238E27FC236}">
                <a16:creationId xmlns:a16="http://schemas.microsoft.com/office/drawing/2014/main" id="{BB31F2FF-0C75-BF44-86C2-C46CB6811B93}"/>
              </a:ext>
            </a:extLst>
          </p:cNvPr>
          <p:cNvSpPr>
            <a:spLocks noGrp="1"/>
          </p:cNvSpPr>
          <p:nvPr>
            <p:ph type="subTitle" idx="1" hasCustomPrompt="1"/>
          </p:nvPr>
        </p:nvSpPr>
        <p:spPr>
          <a:xfrm>
            <a:off x="434148" y="2505459"/>
            <a:ext cx="6402551" cy="923541"/>
          </a:xfrm>
        </p:spPr>
        <p:txBody>
          <a:bodyPr>
            <a:no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Subhead (delete this box if not using)</a:t>
            </a:r>
          </a:p>
        </p:txBody>
      </p:sp>
      <p:sp>
        <p:nvSpPr>
          <p:cNvPr id="4" name="Date Placeholder 3">
            <a:extLst>
              <a:ext uri="{FF2B5EF4-FFF2-40B4-BE49-F238E27FC236}">
                <a16:creationId xmlns:a16="http://schemas.microsoft.com/office/drawing/2014/main" id="{7FE453A4-6BC9-5426-0B4B-22325AC1476B}"/>
              </a:ext>
            </a:extLst>
          </p:cNvPr>
          <p:cNvSpPr>
            <a:spLocks noGrp="1"/>
          </p:cNvSpPr>
          <p:nvPr>
            <p:ph type="dt" sz="half" idx="10"/>
          </p:nvPr>
        </p:nvSpPr>
        <p:spPr/>
        <p:txBody>
          <a:bodyPr vert="horz" lIns="0" tIns="0" rIns="0" bIns="0" rtlCol="0" anchor="ctr">
            <a:noAutofit/>
          </a:bodyPr>
          <a:lstStyle>
            <a:lvl1pPr algn="l">
              <a:defRPr lang="en-US" smtClean="0"/>
            </a:lvl1pPr>
          </a:lstStyle>
          <a:p>
            <a:fld id="{340CBAD4-D10B-4013-ABBB-3A5FB7E4E494}" type="datetime1">
              <a:rPr lang="en-US" smtClean="0"/>
              <a:pPr/>
              <a:t>7/22/2026</a:t>
            </a:fld>
            <a:endParaRPr lang="en-US" dirty="0"/>
          </a:p>
        </p:txBody>
      </p:sp>
      <p:sp>
        <p:nvSpPr>
          <p:cNvPr id="9" name="Text Placeholder 8">
            <a:extLst>
              <a:ext uri="{FF2B5EF4-FFF2-40B4-BE49-F238E27FC236}">
                <a16:creationId xmlns:a16="http://schemas.microsoft.com/office/drawing/2014/main" id="{B89A907C-2A7F-3E63-AB97-542B96D4682E}"/>
              </a:ext>
            </a:extLst>
          </p:cNvPr>
          <p:cNvSpPr>
            <a:spLocks noGrp="1"/>
          </p:cNvSpPr>
          <p:nvPr>
            <p:ph type="body" sz="quarter" idx="13" hasCustomPrompt="1"/>
          </p:nvPr>
        </p:nvSpPr>
        <p:spPr>
          <a:xfrm>
            <a:off x="434148" y="3903788"/>
            <a:ext cx="5486400" cy="528350"/>
          </a:xfrm>
        </p:spPr>
        <p:txBody>
          <a:bodyPr>
            <a:noAutofit/>
          </a:bodyPr>
          <a:lstStyle>
            <a:lvl1pPr>
              <a:defRPr sz="1600" b="1"/>
            </a:lvl1pPr>
            <a:lvl2pPr marL="0" indent="0">
              <a:buFont typeface="Calibri" panose="020F0502020204030204" pitchFamily="34" charset="0"/>
              <a:buChar char="​"/>
              <a:defRPr sz="1000" b="1" cap="all" baseline="0"/>
            </a:lvl2pPr>
          </a:lstStyle>
          <a:p>
            <a:pPr lvl="0"/>
            <a:r>
              <a:rPr lang="en-US"/>
              <a:t>[Add Presenter Name, use TAB to add date]</a:t>
            </a:r>
          </a:p>
          <a:p>
            <a:pPr lvl="1"/>
            <a:r>
              <a:rPr lang="en-US"/>
              <a:t>Second level</a:t>
            </a:r>
          </a:p>
        </p:txBody>
      </p:sp>
      <p:grpSp>
        <p:nvGrpSpPr>
          <p:cNvPr id="10" name="Group 9">
            <a:extLst>
              <a:ext uri="{FF2B5EF4-FFF2-40B4-BE49-F238E27FC236}">
                <a16:creationId xmlns:a16="http://schemas.microsoft.com/office/drawing/2014/main" id="{2700B3B2-DC83-237C-1161-B3E010A452F3}"/>
              </a:ext>
            </a:extLst>
          </p:cNvPr>
          <p:cNvGrpSpPr/>
          <p:nvPr userDrawn="1"/>
        </p:nvGrpSpPr>
        <p:grpSpPr>
          <a:xfrm>
            <a:off x="12389142" y="0"/>
            <a:ext cx="1525492" cy="6858000"/>
            <a:chOff x="12389142" y="0"/>
            <a:chExt cx="1525492" cy="6858000"/>
          </a:xfrm>
        </p:grpSpPr>
        <p:sp>
          <p:nvSpPr>
            <p:cNvPr id="11" name="Rectangle 10">
              <a:extLst>
                <a:ext uri="{FF2B5EF4-FFF2-40B4-BE49-F238E27FC236}">
                  <a16:creationId xmlns:a16="http://schemas.microsoft.com/office/drawing/2014/main" id="{FEDDDB80-2479-8837-3CA3-4B4D7A01E89D}"/>
                </a:ext>
              </a:extLst>
            </p:cNvPr>
            <p:cNvSpPr/>
            <p:nvPr userDrawn="1"/>
          </p:nvSpPr>
          <p:spPr>
            <a:xfrm>
              <a:off x="12389142" y="0"/>
              <a:ext cx="1525492" cy="6858000"/>
            </a:xfrm>
            <a:prstGeom prst="rect">
              <a:avLst/>
            </a:prstGeom>
            <a:solidFill>
              <a:srgbClr val="DBDBDB"/>
            </a:solidFill>
            <a:ln>
              <a:noFill/>
            </a:ln>
          </p:spPr>
          <p:style>
            <a:lnRef idx="2">
              <a:schemeClr val="accent1">
                <a:shade val="15000"/>
              </a:schemeClr>
            </a:lnRef>
            <a:fillRef idx="1">
              <a:schemeClr val="accent1"/>
            </a:fillRef>
            <a:effectRef idx="0">
              <a:schemeClr val="accent1"/>
            </a:effectRef>
            <a:fontRef idx="minor">
              <a:schemeClr val="lt1"/>
            </a:fontRef>
          </p:style>
          <p:txBody>
            <a:bodyPr tIns="64008" rIns="64008" rtlCol="0" anchor="t">
              <a:noAutofit/>
            </a:bodyPr>
            <a:lstStyle/>
            <a:p>
              <a:pPr algn="l">
                <a:spcBef>
                  <a:spcPts val="900"/>
                </a:spcBef>
              </a:pPr>
              <a:r>
                <a:rPr lang="en-US" sz="1050" b="1" dirty="0">
                  <a:solidFill>
                    <a:srgbClr val="222B36"/>
                  </a:solidFill>
                </a:rPr>
                <a:t>Tips Sidebar</a:t>
              </a:r>
              <a:br>
                <a:rPr lang="en-US" sz="1050" b="1" dirty="0">
                  <a:solidFill>
                    <a:srgbClr val="222B36"/>
                  </a:solidFill>
                </a:rPr>
              </a:br>
              <a:endParaRPr lang="en-US" sz="1050" b="1" dirty="0">
                <a:solidFill>
                  <a:srgbClr val="222B36"/>
                </a:solidFill>
              </a:endParaRPr>
            </a:p>
            <a:p>
              <a:pPr algn="l">
                <a:spcBef>
                  <a:spcPts val="600"/>
                </a:spcBef>
              </a:pPr>
              <a:r>
                <a:rPr lang="en-US" sz="900" b="1" dirty="0">
                  <a:solidFill>
                    <a:srgbClr val="222B36"/>
                  </a:solidFill>
                </a:rPr>
                <a:t>ADD TEXT</a:t>
              </a:r>
            </a:p>
            <a:p>
              <a:pPr algn="l">
                <a:spcBef>
                  <a:spcPts val="300"/>
                </a:spcBef>
              </a:pPr>
              <a:r>
                <a:rPr lang="en-US" sz="900" dirty="0">
                  <a:solidFill>
                    <a:srgbClr val="222B36"/>
                  </a:solidFill>
                </a:rPr>
                <a:t>Placeholders have defined text levels. </a:t>
              </a:r>
            </a:p>
            <a:p>
              <a:pPr algn="l">
                <a:spcBef>
                  <a:spcPts val="600"/>
                </a:spcBef>
              </a:pPr>
              <a:r>
                <a:rPr lang="en-US" sz="900" dirty="0">
                  <a:solidFill>
                    <a:srgbClr val="222B36"/>
                  </a:solidFill>
                </a:rPr>
                <a:t>Use </a:t>
              </a:r>
              <a:r>
                <a:rPr lang="en-US" sz="900" b="1" dirty="0">
                  <a:solidFill>
                    <a:srgbClr val="222B36"/>
                  </a:solidFill>
                </a:rPr>
                <a:t>TAB</a:t>
              </a:r>
              <a:r>
                <a:rPr lang="en-US" sz="900" dirty="0">
                  <a:solidFill>
                    <a:srgbClr val="222B36"/>
                  </a:solidFill>
                </a:rPr>
                <a:t> to insert </a:t>
              </a:r>
              <a:r>
                <a:rPr lang="en-US" sz="900" i="1" dirty="0">
                  <a:solidFill>
                    <a:srgbClr val="222B36"/>
                  </a:solidFill>
                </a:rPr>
                <a:t>next</a:t>
              </a:r>
              <a:r>
                <a:rPr lang="en-US" sz="900" dirty="0">
                  <a:solidFill>
                    <a:srgbClr val="222B36"/>
                  </a:solidFill>
                </a:rPr>
                <a:t> text level.</a:t>
              </a:r>
            </a:p>
            <a:p>
              <a:pPr algn="l">
                <a:spcBef>
                  <a:spcPts val="600"/>
                </a:spcBef>
              </a:pPr>
              <a:r>
                <a:rPr lang="en-US" sz="900" dirty="0">
                  <a:solidFill>
                    <a:srgbClr val="222B36"/>
                  </a:solidFill>
                </a:rPr>
                <a:t>Use </a:t>
              </a:r>
              <a:r>
                <a:rPr lang="en-US" sz="900" b="1" dirty="0">
                  <a:solidFill>
                    <a:srgbClr val="222B36"/>
                  </a:solidFill>
                </a:rPr>
                <a:t>TAB+SHIFT </a:t>
              </a:r>
              <a:r>
                <a:rPr lang="en-US" sz="900" dirty="0">
                  <a:solidFill>
                    <a:srgbClr val="222B36"/>
                  </a:solidFill>
                </a:rPr>
                <a:t>to insert </a:t>
              </a:r>
              <a:r>
                <a:rPr lang="en-US" sz="900" i="1" dirty="0">
                  <a:solidFill>
                    <a:srgbClr val="222B36"/>
                  </a:solidFill>
                </a:rPr>
                <a:t>previous</a:t>
              </a:r>
              <a:r>
                <a:rPr lang="en-US" sz="900" dirty="0">
                  <a:solidFill>
                    <a:srgbClr val="222B36"/>
                  </a:solidFill>
                </a:rPr>
                <a:t> text level. </a:t>
              </a:r>
            </a:p>
            <a:p>
              <a:pPr marL="0" indent="0" algn="l">
                <a:spcBef>
                  <a:spcPts val="300"/>
                </a:spcBef>
                <a:spcAft>
                  <a:spcPts val="0"/>
                </a:spcAft>
                <a:buFont typeface="Wingdings" panose="05000000000000000000" pitchFamily="2" charset="2"/>
                <a:buNone/>
              </a:pPr>
              <a:r>
                <a:rPr lang="en-US" sz="900" dirty="0">
                  <a:solidFill>
                    <a:srgbClr val="222B36"/>
                  </a:solidFill>
                </a:rPr>
                <a:t>Level 1: No Bullet</a:t>
              </a:r>
            </a:p>
            <a:p>
              <a:pPr marL="114297" indent="-114297" algn="l">
                <a:spcBef>
                  <a:spcPts val="300"/>
                </a:spcBef>
                <a:spcAft>
                  <a:spcPts val="0"/>
                </a:spcAft>
                <a:buFont typeface="Wingdings" panose="05000000000000000000" pitchFamily="2" charset="2"/>
                <a:buChar char="§"/>
              </a:pPr>
              <a:r>
                <a:rPr lang="en-US" sz="900" dirty="0">
                  <a:solidFill>
                    <a:srgbClr val="222B36"/>
                  </a:solidFill>
                </a:rPr>
                <a:t>Level 2: Bullet 1</a:t>
              </a:r>
            </a:p>
            <a:p>
              <a:pPr marL="231775" indent="-107950" algn="l">
                <a:spcBef>
                  <a:spcPts val="300"/>
                </a:spcBef>
                <a:spcAft>
                  <a:spcPts val="0"/>
                </a:spcAft>
                <a:buFont typeface="Arial" panose="020B0604020202020204" pitchFamily="34" charset="0"/>
                <a:buChar char="–"/>
                <a:tabLst/>
              </a:pPr>
              <a:r>
                <a:rPr lang="en-US" sz="900" dirty="0">
                  <a:solidFill>
                    <a:srgbClr val="222B36"/>
                  </a:solidFill>
                </a:rPr>
                <a:t>Level 3: Bullet 2</a:t>
              </a:r>
            </a:p>
            <a:p>
              <a:pPr marL="347663" indent="-107950" algn="l">
                <a:spcBef>
                  <a:spcPts val="300"/>
                </a:spcBef>
                <a:spcAft>
                  <a:spcPts val="0"/>
                </a:spcAft>
                <a:buFont typeface="Arial" panose="020B0604020202020204" pitchFamily="34" charset="0"/>
                <a:buChar char="–"/>
                <a:tabLst/>
              </a:pPr>
              <a:r>
                <a:rPr lang="en-US" sz="900" dirty="0">
                  <a:solidFill>
                    <a:srgbClr val="222B36"/>
                  </a:solidFill>
                </a:rPr>
                <a:t>Level 4: Bullet 3</a:t>
              </a:r>
            </a:p>
            <a:p>
              <a:pPr marL="512763" indent="-171450" algn="l">
                <a:spcBef>
                  <a:spcPts val="300"/>
                </a:spcBef>
                <a:spcAft>
                  <a:spcPts val="0"/>
                </a:spcAft>
                <a:buFont typeface="Arial" panose="020B0604020202020204" pitchFamily="34" charset="0"/>
                <a:buChar char="–"/>
                <a:tabLst/>
              </a:pPr>
              <a:r>
                <a:rPr lang="en-US" sz="900" dirty="0">
                  <a:solidFill>
                    <a:srgbClr val="222B36"/>
                  </a:solidFill>
                </a:rPr>
                <a:t>Level 5: Bullet 4</a:t>
              </a:r>
            </a:p>
            <a:p>
              <a:pPr marL="0" indent="0" algn="l">
                <a:spcBef>
                  <a:spcPts val="0"/>
                </a:spcBef>
                <a:spcAft>
                  <a:spcPts val="300"/>
                </a:spcAft>
                <a:buFont typeface="Arial" panose="020B0604020202020204" pitchFamily="34" charset="0"/>
                <a:buNone/>
              </a:pPr>
              <a:br>
                <a:rPr lang="en-US" sz="900" dirty="0">
                  <a:solidFill>
                    <a:srgbClr val="222B36"/>
                  </a:solidFill>
                </a:rPr>
              </a:br>
              <a:r>
                <a:rPr lang="en-US" sz="900" dirty="0">
                  <a:solidFill>
                    <a:srgbClr val="222B36"/>
                  </a:solidFill>
                </a:rPr>
                <a:t>____________________</a:t>
              </a:r>
              <a:endParaRPr lang="en-US" sz="900" b="1" dirty="0">
                <a:solidFill>
                  <a:srgbClr val="222B36"/>
                </a:solidFill>
              </a:endParaRPr>
            </a:p>
            <a:p>
              <a:pPr algn="l">
                <a:spcBef>
                  <a:spcPts val="300"/>
                </a:spcBef>
              </a:pPr>
              <a:r>
                <a:rPr lang="en-US" sz="900" b="1" dirty="0">
                  <a:solidFill>
                    <a:srgbClr val="222B36"/>
                  </a:solidFill>
                </a:rPr>
                <a:t>USE BRAND COLORS</a:t>
              </a:r>
            </a:p>
          </p:txBody>
        </p:sp>
        <p:grpSp>
          <p:nvGrpSpPr>
            <p:cNvPr id="12" name="Group 11">
              <a:extLst>
                <a:ext uri="{FF2B5EF4-FFF2-40B4-BE49-F238E27FC236}">
                  <a16:creationId xmlns:a16="http://schemas.microsoft.com/office/drawing/2014/main" id="{98AE5DB9-2B86-AE05-41DF-67A23FFA2372}"/>
                </a:ext>
              </a:extLst>
            </p:cNvPr>
            <p:cNvGrpSpPr/>
            <p:nvPr userDrawn="1"/>
          </p:nvGrpSpPr>
          <p:grpSpPr>
            <a:xfrm>
              <a:off x="12574095" y="3506602"/>
              <a:ext cx="1083381" cy="1711820"/>
              <a:chOff x="12574095" y="3506602"/>
              <a:chExt cx="1083381" cy="1711820"/>
            </a:xfrm>
          </p:grpSpPr>
          <p:sp>
            <p:nvSpPr>
              <p:cNvPr id="33" name="Rectangle: Rounded Corners 32">
                <a:extLst>
                  <a:ext uri="{FF2B5EF4-FFF2-40B4-BE49-F238E27FC236}">
                    <a16:creationId xmlns:a16="http://schemas.microsoft.com/office/drawing/2014/main" id="{95133EE7-45A6-55AF-5A97-DAB7090C08E6}"/>
                  </a:ext>
                </a:extLst>
              </p:cNvPr>
              <p:cNvSpPr/>
              <p:nvPr userDrawn="1"/>
            </p:nvSpPr>
            <p:spPr>
              <a:xfrm>
                <a:off x="12574095" y="3506602"/>
                <a:ext cx="1083381" cy="1711820"/>
              </a:xfrm>
              <a:prstGeom prst="roundRect">
                <a:avLst>
                  <a:gd name="adj" fmla="val 193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34" name="Picture 33">
                <a:extLst>
                  <a:ext uri="{FF2B5EF4-FFF2-40B4-BE49-F238E27FC236}">
                    <a16:creationId xmlns:a16="http://schemas.microsoft.com/office/drawing/2014/main" id="{5F3AEE54-92FA-ACAF-2BB1-000F964518B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593542" y="3551769"/>
                <a:ext cx="1044486" cy="1655340"/>
              </a:xfrm>
              <a:prstGeom prst="rect">
                <a:avLst/>
              </a:prstGeom>
            </p:spPr>
          </p:pic>
        </p:grpSp>
        <p:sp>
          <p:nvSpPr>
            <p:cNvPr id="13" name="Arrow: Use only for charts">
              <a:extLst>
                <a:ext uri="{FF2B5EF4-FFF2-40B4-BE49-F238E27FC236}">
                  <a16:creationId xmlns:a16="http://schemas.microsoft.com/office/drawing/2014/main" id="{D66CC75B-4C4D-1DA8-B601-A64ABB837D5C}"/>
                </a:ext>
              </a:extLst>
            </p:cNvPr>
            <p:cNvSpPr/>
            <p:nvPr userDrawn="1"/>
          </p:nvSpPr>
          <p:spPr>
            <a:xfrm>
              <a:off x="12482801" y="4770358"/>
              <a:ext cx="169484" cy="583974"/>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2868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388 h 579664"/>
                <a:gd name="connsiteX1" fmla="*/ 0 w 166007"/>
                <a:gd name="connsiteY1" fmla="*/ 0 h 579664"/>
                <a:gd name="connsiteX2" fmla="*/ 0 w 166007"/>
                <a:gd name="connsiteY2" fmla="*/ 579664 h 579664"/>
                <a:gd name="connsiteX3" fmla="*/ 166007 w 166007"/>
                <a:gd name="connsiteY3" fmla="*/ 579664 h 579664"/>
              </a:gdLst>
              <a:ahLst/>
              <a:cxnLst>
                <a:cxn ang="0">
                  <a:pos x="connsiteX0" y="connsiteY0"/>
                </a:cxn>
                <a:cxn ang="0">
                  <a:pos x="connsiteX1" y="connsiteY1"/>
                </a:cxn>
                <a:cxn ang="0">
                  <a:pos x="connsiteX2" y="connsiteY2"/>
                </a:cxn>
                <a:cxn ang="0">
                  <a:pos x="connsiteX3" y="connsiteY3"/>
                </a:cxn>
              </a:cxnLst>
              <a:rect l="l" t="t" r="r" b="b"/>
              <a:pathLst>
                <a:path w="166007" h="579664">
                  <a:moveTo>
                    <a:pt x="77266" y="388"/>
                  </a:moveTo>
                  <a:lnTo>
                    <a:pt x="0" y="0"/>
                  </a:lnTo>
                  <a:lnTo>
                    <a:pt x="0" y="579664"/>
                  </a:lnTo>
                  <a:lnTo>
                    <a:pt x="166007" y="579664"/>
                  </a:ln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pic>
          <p:nvPicPr>
            <p:cNvPr id="14" name="Graphic 13" descr="Close with solid fill">
              <a:extLst>
                <a:ext uri="{FF2B5EF4-FFF2-40B4-BE49-F238E27FC236}">
                  <a16:creationId xmlns:a16="http://schemas.microsoft.com/office/drawing/2014/main" id="{2829544B-5B23-BE00-F702-56DB198ABE9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79618" y="5092019"/>
              <a:ext cx="100919" cy="100919"/>
            </a:xfrm>
            <a:prstGeom prst="rect">
              <a:avLst/>
            </a:prstGeom>
          </p:spPr>
        </p:pic>
        <p:pic>
          <p:nvPicPr>
            <p:cNvPr id="15" name="Graphic 14" descr="Close with solid fill">
              <a:extLst>
                <a:ext uri="{FF2B5EF4-FFF2-40B4-BE49-F238E27FC236}">
                  <a16:creationId xmlns:a16="http://schemas.microsoft.com/office/drawing/2014/main" id="{B1F85593-1077-CB8D-EE0F-76B17F057E7B}"/>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88386" y="5092019"/>
              <a:ext cx="100919" cy="100919"/>
            </a:xfrm>
            <a:prstGeom prst="rect">
              <a:avLst/>
            </a:prstGeom>
          </p:spPr>
        </p:pic>
        <p:pic>
          <p:nvPicPr>
            <p:cNvPr id="16" name="Graphic 15" descr="Close with solid fill">
              <a:extLst>
                <a:ext uri="{FF2B5EF4-FFF2-40B4-BE49-F238E27FC236}">
                  <a16:creationId xmlns:a16="http://schemas.microsoft.com/office/drawing/2014/main" id="{94489EC7-6424-0B8E-7E95-D2D325E76CA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792393" y="5092018"/>
              <a:ext cx="100919" cy="100919"/>
            </a:xfrm>
            <a:prstGeom prst="rect">
              <a:avLst/>
            </a:prstGeom>
          </p:spPr>
        </p:pic>
        <p:pic>
          <p:nvPicPr>
            <p:cNvPr id="17" name="Graphic 16" descr="Close with solid fill">
              <a:extLst>
                <a:ext uri="{FF2B5EF4-FFF2-40B4-BE49-F238E27FC236}">
                  <a16:creationId xmlns:a16="http://schemas.microsoft.com/office/drawing/2014/main" id="{68F4859A-AB62-4D15-9CAF-FBBC8205E87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98781" y="5092017"/>
              <a:ext cx="100919" cy="100919"/>
            </a:xfrm>
            <a:prstGeom prst="rect">
              <a:avLst/>
            </a:prstGeom>
          </p:spPr>
        </p:pic>
        <p:pic>
          <p:nvPicPr>
            <p:cNvPr id="18" name="Graphic 17" descr="Close with solid fill">
              <a:extLst>
                <a:ext uri="{FF2B5EF4-FFF2-40B4-BE49-F238E27FC236}">
                  <a16:creationId xmlns:a16="http://schemas.microsoft.com/office/drawing/2014/main" id="{1722F668-E2B8-CADC-6362-484E32A7127F}"/>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005169" y="5092016"/>
              <a:ext cx="100919" cy="100919"/>
            </a:xfrm>
            <a:prstGeom prst="rect">
              <a:avLst/>
            </a:prstGeom>
          </p:spPr>
        </p:pic>
        <p:pic>
          <p:nvPicPr>
            <p:cNvPr id="19" name="Graphic 18" descr="Close with solid fill">
              <a:extLst>
                <a:ext uri="{FF2B5EF4-FFF2-40B4-BE49-F238E27FC236}">
                  <a16:creationId xmlns:a16="http://schemas.microsoft.com/office/drawing/2014/main" id="{C8257DA1-2EFA-B165-EE65-0D7E1E3CDDD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11558" y="5092015"/>
              <a:ext cx="100919" cy="100919"/>
            </a:xfrm>
            <a:prstGeom prst="rect">
              <a:avLst/>
            </a:prstGeom>
          </p:spPr>
        </p:pic>
        <p:pic>
          <p:nvPicPr>
            <p:cNvPr id="20" name="Graphic 19" descr="Close with solid fill">
              <a:extLst>
                <a:ext uri="{FF2B5EF4-FFF2-40B4-BE49-F238E27FC236}">
                  <a16:creationId xmlns:a16="http://schemas.microsoft.com/office/drawing/2014/main" id="{2BF9B422-8DEA-9DBB-B956-6BCEF0976694}"/>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17946" y="5092014"/>
              <a:ext cx="100919" cy="100919"/>
            </a:xfrm>
            <a:prstGeom prst="rect">
              <a:avLst/>
            </a:prstGeom>
          </p:spPr>
        </p:pic>
        <p:pic>
          <p:nvPicPr>
            <p:cNvPr id="21" name="Graphic 20" descr="Close with solid fill">
              <a:extLst>
                <a:ext uri="{FF2B5EF4-FFF2-40B4-BE49-F238E27FC236}">
                  <a16:creationId xmlns:a16="http://schemas.microsoft.com/office/drawing/2014/main" id="{37E3FC4D-88A8-B45D-48DD-A55D415766E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24334" y="5092013"/>
              <a:ext cx="100919" cy="100919"/>
            </a:xfrm>
            <a:prstGeom prst="rect">
              <a:avLst/>
            </a:prstGeom>
          </p:spPr>
        </p:pic>
        <p:pic>
          <p:nvPicPr>
            <p:cNvPr id="22" name="Graphic 21" descr="Close with solid fill">
              <a:extLst>
                <a:ext uri="{FF2B5EF4-FFF2-40B4-BE49-F238E27FC236}">
                  <a16:creationId xmlns:a16="http://schemas.microsoft.com/office/drawing/2014/main" id="{E42CAC1F-0069-87EA-C2D4-5C1E4812861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722" y="5092012"/>
              <a:ext cx="100919" cy="100919"/>
            </a:xfrm>
            <a:prstGeom prst="rect">
              <a:avLst/>
            </a:prstGeom>
          </p:spPr>
        </p:pic>
        <p:pic>
          <p:nvPicPr>
            <p:cNvPr id="23" name="Graphic 22" descr="Close with solid fill">
              <a:extLst>
                <a:ext uri="{FF2B5EF4-FFF2-40B4-BE49-F238E27FC236}">
                  <a16:creationId xmlns:a16="http://schemas.microsoft.com/office/drawing/2014/main" id="{C5D1758A-217C-6BD1-C5C4-5846B03C940D}"/>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537110" y="5092011"/>
              <a:ext cx="100919" cy="100919"/>
            </a:xfrm>
            <a:prstGeom prst="rect">
              <a:avLst/>
            </a:prstGeom>
          </p:spPr>
        </p:pic>
        <p:sp>
          <p:nvSpPr>
            <p:cNvPr id="24" name="Text: Use only for charts">
              <a:extLst>
                <a:ext uri="{FF2B5EF4-FFF2-40B4-BE49-F238E27FC236}">
                  <a16:creationId xmlns:a16="http://schemas.microsoft.com/office/drawing/2014/main" id="{55313B98-ABDF-87A5-C06D-A883485E6754}"/>
                </a:ext>
              </a:extLst>
            </p:cNvPr>
            <p:cNvSpPr txBox="1"/>
            <p:nvPr userDrawn="1"/>
          </p:nvSpPr>
          <p:spPr>
            <a:xfrm>
              <a:off x="12680142" y="5287604"/>
              <a:ext cx="1008611" cy="249299"/>
            </a:xfrm>
            <a:prstGeom prst="rect">
              <a:avLst/>
            </a:prstGeom>
            <a:noFill/>
          </p:spPr>
          <p:txBody>
            <a:bodyPr wrap="square" lIns="0" tIns="0" rIns="0" bIns="0" rtlCol="0">
              <a:noAutofit/>
            </a:bodyPr>
            <a:lstStyle/>
            <a:p>
              <a:pPr>
                <a:lnSpc>
                  <a:spcPct val="90000"/>
                </a:lnSpc>
              </a:pPr>
              <a:r>
                <a:rPr lang="en-US" sz="900" dirty="0">
                  <a:solidFill>
                    <a:srgbClr val="222B36"/>
                  </a:solidFill>
                </a:rPr>
                <a:t>Use only for charts, graphs and tables. </a:t>
              </a:r>
            </a:p>
          </p:txBody>
        </p:sp>
        <p:sp>
          <p:nvSpPr>
            <p:cNvPr id="25" name="Box: Do not use tints ">
              <a:extLst>
                <a:ext uri="{FF2B5EF4-FFF2-40B4-BE49-F238E27FC236}">
                  <a16:creationId xmlns:a16="http://schemas.microsoft.com/office/drawing/2014/main" id="{C8558A77-17DB-80BB-BFF5-D53FE75B07B8}"/>
                </a:ext>
              </a:extLst>
            </p:cNvPr>
            <p:cNvSpPr/>
            <p:nvPr userDrawn="1"/>
          </p:nvSpPr>
          <p:spPr>
            <a:xfrm>
              <a:off x="12909186" y="3776973"/>
              <a:ext cx="753813" cy="479902"/>
            </a:xfrm>
            <a:prstGeom prst="rect">
              <a:avLst/>
            </a:prstGeom>
            <a:solidFill>
              <a:srgbClr val="FFFFFF">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900" b="1" dirty="0">
                  <a:solidFill>
                    <a:srgbClr val="000000"/>
                  </a:solidFill>
                </a:rPr>
                <a:t>Do not use </a:t>
              </a:r>
              <a:br>
                <a:rPr lang="en-US" sz="900" b="1" dirty="0">
                  <a:solidFill>
                    <a:srgbClr val="000000"/>
                  </a:solidFill>
                </a:rPr>
              </a:br>
              <a:r>
                <a:rPr lang="en-US" sz="900" b="1" dirty="0">
                  <a:solidFill>
                    <a:srgbClr val="000000"/>
                  </a:solidFill>
                </a:rPr>
                <a:t>these colors!</a:t>
              </a:r>
            </a:p>
          </p:txBody>
        </p:sp>
        <p:sp>
          <p:nvSpPr>
            <p:cNvPr id="26" name="Box: Custom colors">
              <a:extLst>
                <a:ext uri="{FF2B5EF4-FFF2-40B4-BE49-F238E27FC236}">
                  <a16:creationId xmlns:a16="http://schemas.microsoft.com/office/drawing/2014/main" id="{A313DC57-920D-68EA-D90A-AE20E3A5EFE3}"/>
                </a:ext>
              </a:extLst>
            </p:cNvPr>
            <p:cNvSpPr/>
            <p:nvPr userDrawn="1"/>
          </p:nvSpPr>
          <p:spPr>
            <a:xfrm>
              <a:off x="12579511" y="4392785"/>
              <a:ext cx="901670" cy="602642"/>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7" name="Box: Accent colors">
              <a:extLst>
                <a:ext uri="{FF2B5EF4-FFF2-40B4-BE49-F238E27FC236}">
                  <a16:creationId xmlns:a16="http://schemas.microsoft.com/office/drawing/2014/main" id="{84F6DF4D-1C6A-9659-650A-031DC44319BB}"/>
                </a:ext>
              </a:extLst>
            </p:cNvPr>
            <p:cNvSpPr/>
            <p:nvPr userDrawn="1"/>
          </p:nvSpPr>
          <p:spPr>
            <a:xfrm>
              <a:off x="12999701" y="3620951"/>
              <a:ext cx="651412"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8" name="Box: Primary colors">
              <a:extLst>
                <a:ext uri="{FF2B5EF4-FFF2-40B4-BE49-F238E27FC236}">
                  <a16:creationId xmlns:a16="http://schemas.microsoft.com/office/drawing/2014/main" id="{AA947F75-B89F-EA51-1A38-EF41173AF43A}"/>
                </a:ext>
              </a:extLst>
            </p:cNvPr>
            <p:cNvSpPr/>
            <p:nvPr userDrawn="1"/>
          </p:nvSpPr>
          <p:spPr>
            <a:xfrm>
              <a:off x="12681404" y="3620951"/>
              <a:ext cx="210395"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9" name="Arrow: Accent">
              <a:extLst>
                <a:ext uri="{FF2B5EF4-FFF2-40B4-BE49-F238E27FC236}">
                  <a16:creationId xmlns:a16="http://schemas.microsoft.com/office/drawing/2014/main" id="{71E39E6E-42B0-CCDD-D2BE-54E079205C48}"/>
                </a:ext>
              </a:extLst>
            </p:cNvPr>
            <p:cNvSpPr/>
            <p:nvPr userDrawn="1"/>
          </p:nvSpPr>
          <p:spPr>
            <a:xfrm flipH="1">
              <a:off x="13381396" y="3325348"/>
              <a:ext cx="364196" cy="362509"/>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 name="connsiteX0" fmla="*/ 205540 w 205540"/>
                <a:gd name="connsiteY0" fmla="*/ 0 h 581765"/>
                <a:gd name="connsiteX1" fmla="*/ 0 w 205540"/>
                <a:gd name="connsiteY1" fmla="*/ 2101 h 581765"/>
                <a:gd name="connsiteX2" fmla="*/ 0 w 205540"/>
                <a:gd name="connsiteY2" fmla="*/ 581765 h 581765"/>
                <a:gd name="connsiteX3" fmla="*/ 78505 w 205540"/>
                <a:gd name="connsiteY3" fmla="*/ 580937 h 581765"/>
                <a:gd name="connsiteX0" fmla="*/ 110474 w 110474"/>
                <a:gd name="connsiteY0" fmla="*/ 2976 h 579664"/>
                <a:gd name="connsiteX1" fmla="*/ 0 w 110474"/>
                <a:gd name="connsiteY1" fmla="*/ 0 h 579664"/>
                <a:gd name="connsiteX2" fmla="*/ 0 w 110474"/>
                <a:gd name="connsiteY2" fmla="*/ 579664 h 579664"/>
                <a:gd name="connsiteX3" fmla="*/ 78505 w 110474"/>
                <a:gd name="connsiteY3" fmla="*/ 578836 h 579664"/>
                <a:gd name="connsiteX0" fmla="*/ 294726 w 294726"/>
                <a:gd name="connsiteY0" fmla="*/ 8847 h 579664"/>
                <a:gd name="connsiteX1" fmla="*/ 0 w 294726"/>
                <a:gd name="connsiteY1" fmla="*/ 0 h 579664"/>
                <a:gd name="connsiteX2" fmla="*/ 0 w 294726"/>
                <a:gd name="connsiteY2" fmla="*/ 579664 h 579664"/>
                <a:gd name="connsiteX3" fmla="*/ 78505 w 294726"/>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294726" h="579664">
                  <a:moveTo>
                    <a:pt x="294726" y="8847"/>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0" name="Text: Accent brand colors">
              <a:extLst>
                <a:ext uri="{FF2B5EF4-FFF2-40B4-BE49-F238E27FC236}">
                  <a16:creationId xmlns:a16="http://schemas.microsoft.com/office/drawing/2014/main" id="{A01250BA-6B23-4408-8636-3C042FFDAF76}"/>
                </a:ext>
              </a:extLst>
            </p:cNvPr>
            <p:cNvSpPr txBox="1"/>
            <p:nvPr userDrawn="1"/>
          </p:nvSpPr>
          <p:spPr>
            <a:xfrm>
              <a:off x="12632556" y="3260569"/>
              <a:ext cx="954607" cy="124650"/>
            </a:xfrm>
            <a:prstGeom prst="rect">
              <a:avLst/>
            </a:prstGeom>
            <a:noFill/>
          </p:spPr>
          <p:txBody>
            <a:bodyPr wrap="square" lIns="0" tIns="0" rIns="0" bIns="0" rtlCol="0">
              <a:noAutofit/>
            </a:bodyPr>
            <a:lstStyle/>
            <a:p>
              <a:pPr>
                <a:lnSpc>
                  <a:spcPct val="90000"/>
                </a:lnSpc>
              </a:pPr>
              <a:r>
                <a:rPr lang="en-US" sz="900" dirty="0">
                  <a:solidFill>
                    <a:srgbClr val="222B36"/>
                  </a:solidFill>
                </a:rPr>
                <a:t>Accent colors </a:t>
              </a:r>
            </a:p>
          </p:txBody>
        </p:sp>
        <p:sp>
          <p:nvSpPr>
            <p:cNvPr id="31" name="Arrow: Primary">
              <a:extLst>
                <a:ext uri="{FF2B5EF4-FFF2-40B4-BE49-F238E27FC236}">
                  <a16:creationId xmlns:a16="http://schemas.microsoft.com/office/drawing/2014/main" id="{F2D26534-70EE-07E2-6785-16521FB7501F}"/>
                </a:ext>
              </a:extLst>
            </p:cNvPr>
            <p:cNvSpPr/>
            <p:nvPr userDrawn="1"/>
          </p:nvSpPr>
          <p:spPr>
            <a:xfrm flipV="1">
              <a:off x="12463256" y="3161742"/>
              <a:ext cx="216885" cy="528438"/>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120751" h="579664">
                  <a:moveTo>
                    <a:pt x="120751" y="2976"/>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2" name="Text: Primary brand colors">
              <a:extLst>
                <a:ext uri="{FF2B5EF4-FFF2-40B4-BE49-F238E27FC236}">
                  <a16:creationId xmlns:a16="http://schemas.microsoft.com/office/drawing/2014/main" id="{8E991069-AE10-7261-2661-36CBDDC245B7}"/>
                </a:ext>
              </a:extLst>
            </p:cNvPr>
            <p:cNvSpPr txBox="1"/>
            <p:nvPr userDrawn="1"/>
          </p:nvSpPr>
          <p:spPr>
            <a:xfrm>
              <a:off x="12632556" y="3095977"/>
              <a:ext cx="979377" cy="124650"/>
            </a:xfrm>
            <a:prstGeom prst="rect">
              <a:avLst/>
            </a:prstGeom>
            <a:noFill/>
          </p:spPr>
          <p:txBody>
            <a:bodyPr wrap="square" lIns="0" tIns="0" rIns="0" bIns="0" rtlCol="0">
              <a:noAutofit/>
            </a:bodyPr>
            <a:lstStyle/>
            <a:p>
              <a:pPr>
                <a:lnSpc>
                  <a:spcPct val="90000"/>
                </a:lnSpc>
              </a:pPr>
              <a:r>
                <a:rPr lang="en-US" sz="900" dirty="0">
                  <a:solidFill>
                    <a:srgbClr val="222B36"/>
                  </a:solidFill>
                </a:rPr>
                <a:t>Primary colors </a:t>
              </a:r>
            </a:p>
          </p:txBody>
        </p:sp>
      </p:grpSp>
    </p:spTree>
    <p:extLst>
      <p:ext uri="{BB962C8B-B14F-4D97-AF65-F5344CB8AC3E}">
        <p14:creationId xmlns:p14="http://schemas.microsoft.com/office/powerpoint/2010/main" val="1913923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2 (2 row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a:xfrm>
            <a:off x="440724" y="521208"/>
            <a:ext cx="11313126" cy="329184"/>
          </a:xfrm>
        </p:spPr>
        <p:txBody>
          <a:bodyPr/>
          <a:lstStyle>
            <a:lvl1pPr>
              <a:defRPr/>
            </a:lvl1pPr>
          </a:lstStyle>
          <a:p>
            <a:r>
              <a:rPr lang="en-US"/>
              <a:t>Content 2 (2 rows)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C7763DE6-7582-4AEE-B266-C14D8A42EBDF}"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40723" y="1844675"/>
            <a:ext cx="5559552" cy="20276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8" name="Content Placeholder 7">
            <a:extLst>
              <a:ext uri="{FF2B5EF4-FFF2-40B4-BE49-F238E27FC236}">
                <a16:creationId xmlns:a16="http://schemas.microsoft.com/office/drawing/2014/main" id="{A9092161-EBF8-FDB6-E5E6-1A57842BA1B3}"/>
              </a:ext>
            </a:extLst>
          </p:cNvPr>
          <p:cNvSpPr>
            <a:spLocks noGrp="1"/>
          </p:cNvSpPr>
          <p:nvPr>
            <p:ph sz="quarter" idx="17"/>
          </p:nvPr>
        </p:nvSpPr>
        <p:spPr>
          <a:xfrm>
            <a:off x="6199060" y="1844675"/>
            <a:ext cx="5559552" cy="20305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a:extLst>
              <a:ext uri="{FF2B5EF4-FFF2-40B4-BE49-F238E27FC236}">
                <a16:creationId xmlns:a16="http://schemas.microsoft.com/office/drawing/2014/main" id="{C0E3BEE5-961A-2F23-5B69-74D590F62B2C}"/>
              </a:ext>
            </a:extLst>
          </p:cNvPr>
          <p:cNvSpPr>
            <a:spLocks noGrp="1"/>
          </p:cNvSpPr>
          <p:nvPr>
            <p:ph sz="quarter" idx="19"/>
          </p:nvPr>
        </p:nvSpPr>
        <p:spPr>
          <a:xfrm>
            <a:off x="6199060" y="4057717"/>
            <a:ext cx="5559552" cy="20305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6">
            <a:extLst>
              <a:ext uri="{FF2B5EF4-FFF2-40B4-BE49-F238E27FC236}">
                <a16:creationId xmlns:a16="http://schemas.microsoft.com/office/drawing/2014/main" id="{9F617550-5D9F-D764-B012-53419FF5589B}"/>
              </a:ext>
            </a:extLst>
          </p:cNvPr>
          <p:cNvSpPr>
            <a:spLocks noGrp="1"/>
          </p:cNvSpPr>
          <p:nvPr>
            <p:ph sz="quarter" idx="20"/>
          </p:nvPr>
        </p:nvSpPr>
        <p:spPr>
          <a:xfrm>
            <a:off x="440723" y="4057651"/>
            <a:ext cx="5559552" cy="203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884732159"/>
      </p:ext>
    </p:extLst>
  </p:cSld>
  <p:clrMapOvr>
    <a:masterClrMapping/>
  </p:clrMapOvr>
  <p:extLst>
    <p:ext uri="{DCECCB84-F9BA-43D5-87BE-67443E8EF086}">
      <p15:sldGuideLst xmlns:p15="http://schemas.microsoft.com/office/powerpoint/2012/main">
        <p15:guide id="1" pos="3782">
          <p15:clr>
            <a:srgbClr val="A4A3A4"/>
          </p15:clr>
        </p15:guide>
        <p15:guide id="2" pos="3901">
          <p15:clr>
            <a:srgbClr val="A4A3A4"/>
          </p15:clr>
        </p15:guide>
        <p15:guide id="5" orient="horz" pos="2442">
          <p15:clr>
            <a:srgbClr val="A4A3A4"/>
          </p15:clr>
        </p15:guide>
        <p15:guide id="6" orient="horz" pos="2555">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3</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7F3FC57D-3B27-4D31-871C-A16BB735364F}"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3648456" cy="425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4268298"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8106974"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3775783092"/>
      </p:ext>
    </p:extLst>
  </p:cSld>
  <p:clrMapOvr>
    <a:masterClrMapping/>
  </p:clrMapOvr>
  <p:extLst>
    <p:ext uri="{DCECCB84-F9BA-43D5-87BE-67443E8EF086}">
      <p15:sldGuideLst xmlns:p15="http://schemas.microsoft.com/office/powerpoint/2012/main">
        <p15:guide id="3" pos="2690">
          <p15:clr>
            <a:srgbClr val="A4A3A4"/>
          </p15:clr>
        </p15:guide>
        <p15:guide id="4" pos="2572">
          <p15:clr>
            <a:srgbClr val="A4A3A4"/>
          </p15:clr>
        </p15:guide>
        <p15:guide id="5" pos="4987">
          <p15:clr>
            <a:srgbClr val="A4A3A4"/>
          </p15:clr>
        </p15:guide>
        <p15:guide id="6" pos="5102">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3 (callout)">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3648456" cy="4251325"/>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3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9F7CE4E3-0D87-4D60-9EEB-736E1BCAD864}"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4268298" y="1844675"/>
            <a:ext cx="364845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8106974" y="1844675"/>
            <a:ext cx="364845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1" y="5521325"/>
            <a:ext cx="3290888"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8" name="Content Placeholder 7">
            <a:extLst>
              <a:ext uri="{FF2B5EF4-FFF2-40B4-BE49-F238E27FC236}">
                <a16:creationId xmlns:a16="http://schemas.microsoft.com/office/drawing/2014/main" id="{E561E265-8FF3-45B3-52AB-AEBA1C91B83F}"/>
              </a:ext>
            </a:extLst>
          </p:cNvPr>
          <p:cNvSpPr>
            <a:spLocks noGrp="1"/>
          </p:cNvSpPr>
          <p:nvPr>
            <p:ph sz="quarter" idx="19"/>
          </p:nvPr>
        </p:nvSpPr>
        <p:spPr>
          <a:xfrm>
            <a:off x="4268298" y="4056063"/>
            <a:ext cx="3648075" cy="2039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84EF2B-ECE0-AA6C-4560-25292DE232F7}"/>
              </a:ext>
            </a:extLst>
          </p:cNvPr>
          <p:cNvSpPr>
            <a:spLocks noGrp="1"/>
          </p:cNvSpPr>
          <p:nvPr>
            <p:ph sz="quarter" idx="20"/>
          </p:nvPr>
        </p:nvSpPr>
        <p:spPr>
          <a:xfrm>
            <a:off x="8106974" y="4055906"/>
            <a:ext cx="364845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22948330"/>
      </p:ext>
    </p:extLst>
  </p:cSld>
  <p:clrMapOvr>
    <a:masterClrMapping/>
  </p:clrMapOvr>
  <p:extLst>
    <p:ext uri="{DCECCB84-F9BA-43D5-87BE-67443E8EF086}">
      <p15:sldGuideLst xmlns:p15="http://schemas.microsoft.com/office/powerpoint/2012/main">
        <p15:guide id="3" pos="2690">
          <p15:clr>
            <a:srgbClr val="A4A3A4"/>
          </p15:clr>
        </p15:guide>
        <p15:guide id="4" pos="2573">
          <p15:clr>
            <a:srgbClr val="A4A3A4"/>
          </p15:clr>
        </p15:guide>
        <p15:guide id="5" pos="4987">
          <p15:clr>
            <a:srgbClr val="A4A3A4"/>
          </p15:clr>
        </p15:guide>
        <p15:guide id="6" pos="5102">
          <p15:clr>
            <a:srgbClr val="A4A3A4"/>
          </p15:clr>
        </p15:guide>
        <p15:guide id="9" orient="horz" pos="2444">
          <p15:clr>
            <a:srgbClr val="A4A3A4"/>
          </p15:clr>
        </p15:guide>
        <p15:guide id="10" orient="horz" pos="2555">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3 (2 rows)">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5"/>
            <a:ext cx="3648456" cy="2035176"/>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3 (2 rows)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39B1A99A-5C8A-43F3-91D0-9C7A3DF10D90}"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4268298" y="1844675"/>
            <a:ext cx="364845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8106973" y="1844675"/>
            <a:ext cx="364845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E561E265-8FF3-45B3-52AB-AEBA1C91B83F}"/>
              </a:ext>
            </a:extLst>
          </p:cNvPr>
          <p:cNvSpPr>
            <a:spLocks noGrp="1"/>
          </p:cNvSpPr>
          <p:nvPr>
            <p:ph sz="quarter" idx="19"/>
          </p:nvPr>
        </p:nvSpPr>
        <p:spPr>
          <a:xfrm>
            <a:off x="4268298" y="4056063"/>
            <a:ext cx="3648456" cy="2039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84EF2B-ECE0-AA6C-4560-25292DE232F7}"/>
              </a:ext>
            </a:extLst>
          </p:cNvPr>
          <p:cNvSpPr>
            <a:spLocks noGrp="1"/>
          </p:cNvSpPr>
          <p:nvPr>
            <p:ph sz="quarter" idx="20"/>
          </p:nvPr>
        </p:nvSpPr>
        <p:spPr>
          <a:xfrm>
            <a:off x="8107363" y="4055906"/>
            <a:ext cx="364845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a:extLst>
              <a:ext uri="{FF2B5EF4-FFF2-40B4-BE49-F238E27FC236}">
                <a16:creationId xmlns:a16="http://schemas.microsoft.com/office/drawing/2014/main" id="{F58EC53B-033E-C542-9908-B32DC4B55FCB}"/>
              </a:ext>
            </a:extLst>
          </p:cNvPr>
          <p:cNvSpPr>
            <a:spLocks noGrp="1"/>
          </p:cNvSpPr>
          <p:nvPr>
            <p:ph sz="quarter" idx="21"/>
          </p:nvPr>
        </p:nvSpPr>
        <p:spPr>
          <a:xfrm>
            <a:off x="438912" y="4056063"/>
            <a:ext cx="3648456" cy="203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933228314"/>
      </p:ext>
    </p:extLst>
  </p:cSld>
  <p:clrMapOvr>
    <a:masterClrMapping/>
  </p:clrMapOvr>
  <p:extLst>
    <p:ext uri="{DCECCB84-F9BA-43D5-87BE-67443E8EF086}">
      <p15:sldGuideLst xmlns:p15="http://schemas.microsoft.com/office/powerpoint/2012/main">
        <p15:guide id="3" pos="2690">
          <p15:clr>
            <a:srgbClr val="A4A3A4"/>
          </p15:clr>
        </p15:guide>
        <p15:guide id="4" pos="2573">
          <p15:clr>
            <a:srgbClr val="A4A3A4"/>
          </p15:clr>
        </p15:guide>
        <p15:guide id="5" pos="4988">
          <p15:clr>
            <a:srgbClr val="A4A3A4"/>
          </p15:clr>
        </p15:guide>
        <p15:guide id="6" pos="5102">
          <p15:clr>
            <a:srgbClr val="A4A3A4"/>
          </p15:clr>
        </p15:guide>
        <p15:guide id="9" orient="horz" pos="2444">
          <p15:clr>
            <a:srgbClr val="A4A3A4"/>
          </p15:clr>
        </p15:guide>
        <p15:guide id="10" orient="horz" pos="2555">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2679192" cy="4251325"/>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4</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3321334" y="1843386"/>
            <a:ext cx="2679192" cy="425579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6198809" y="1843383"/>
            <a:ext cx="2679192" cy="42557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9078743" y="1844675"/>
            <a:ext cx="2679192"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a:extLst>
              <a:ext uri="{FF2B5EF4-FFF2-40B4-BE49-F238E27FC236}">
                <a16:creationId xmlns:a16="http://schemas.microsoft.com/office/drawing/2014/main" id="{12F160DE-34B5-FBD3-01F6-114042CE798C}"/>
              </a:ext>
            </a:extLst>
          </p:cNvPr>
          <p:cNvSpPr>
            <a:spLocks noGrp="1"/>
          </p:cNvSpPr>
          <p:nvPr>
            <p:ph type="ftr" sz="quarter" idx="11"/>
          </p:nvPr>
        </p:nvSpPr>
        <p:spPr>
          <a:xfrm>
            <a:off x="4120458" y="6484765"/>
            <a:ext cx="7023098" cy="173736"/>
          </a:xfrm>
        </p:spPr>
        <p:txBody>
          <a:bodyPr/>
          <a:lstStyle>
            <a:lvl1pPr>
              <a:defRPr>
                <a:solidFill>
                  <a:schemeClr val="tx2"/>
                </a:solidFill>
              </a:defRPr>
            </a:lvl1pPr>
          </a:lstStyle>
          <a:p>
            <a:endParaRPr lang="en-US" dirty="0">
              <a:solidFill>
                <a:schemeClr val="tx2"/>
              </a:solidFill>
            </a:endParaRPr>
          </a:p>
        </p:txBody>
      </p:sp>
      <p:sp>
        <p:nvSpPr>
          <p:cNvPr id="6" name="Slide Number Placeholder 4">
            <a:extLst>
              <a:ext uri="{FF2B5EF4-FFF2-40B4-BE49-F238E27FC236}">
                <a16:creationId xmlns:a16="http://schemas.microsoft.com/office/drawing/2014/main" id="{B21DC713-B4D6-8808-2F49-EC5508FE6F17}"/>
              </a:ext>
            </a:extLst>
          </p:cNvPr>
          <p:cNvSpPr>
            <a:spLocks noGrp="1"/>
          </p:cNvSpPr>
          <p:nvPr>
            <p:ph type="sldNum" sz="quarter" idx="12"/>
          </p:nvPr>
        </p:nvSpPr>
        <p:spPr>
          <a:xfrm>
            <a:off x="11171808" y="6484767"/>
            <a:ext cx="587376" cy="169277"/>
          </a:xfrm>
        </p:spPr>
        <p:txBody>
          <a:bodyPr/>
          <a:lstStyle>
            <a:lvl1pPr>
              <a:defRPr>
                <a:solidFill>
                  <a:schemeClr val="tx2"/>
                </a:solidFill>
              </a:defRPr>
            </a:lvl1pPr>
          </a:lstStyle>
          <a:p>
            <a:fld id="{3612E008-61E4-4A99-8383-A3C8D6963C8E}" type="slidenum">
              <a:rPr lang="en-US" smtClean="0"/>
              <a:pPr/>
              <a:t>‹#›</a:t>
            </a:fld>
            <a:endParaRPr lang="en-US" dirty="0"/>
          </a:p>
        </p:txBody>
      </p:sp>
    </p:spTree>
    <p:extLst>
      <p:ext uri="{BB962C8B-B14F-4D97-AF65-F5344CB8AC3E}">
        <p14:creationId xmlns:p14="http://schemas.microsoft.com/office/powerpoint/2010/main" val="1785056700"/>
      </p:ext>
    </p:extLst>
  </p:cSld>
  <p:clrMapOvr>
    <a:masterClrMapping/>
  </p:clrMapOvr>
  <p:extLst>
    <p:ext uri="{DCECCB84-F9BA-43D5-87BE-67443E8EF086}">
      <p15:sldGuideLst xmlns:p15="http://schemas.microsoft.com/office/powerpoint/2012/main">
        <p15:guide id="3" pos="2085">
          <p15:clr>
            <a:srgbClr val="A4A3A4"/>
          </p15:clr>
        </p15:guide>
        <p15:guide id="4" pos="1971">
          <p15:clr>
            <a:srgbClr val="A4A3A4"/>
          </p15:clr>
        </p15:guide>
        <p15:guide id="5" pos="3782">
          <p15:clr>
            <a:srgbClr val="A4A3A4"/>
          </p15:clr>
        </p15:guide>
        <p15:guide id="6" pos="3901">
          <p15:clr>
            <a:srgbClr val="A4A3A4"/>
          </p15:clr>
        </p15:guide>
        <p15:guide id="9" orient="horz" pos="2444">
          <p15:clr>
            <a:srgbClr val="A4A3A4"/>
          </p15:clr>
        </p15:guide>
        <p15:guide id="10" orient="horz" pos="2555">
          <p15:clr>
            <a:srgbClr val="A4A3A4"/>
          </p15:clr>
        </p15:guide>
        <p15:guide id="11" pos="5712">
          <p15:clr>
            <a:srgbClr val="A4A3A4"/>
          </p15:clr>
        </p15:guide>
        <p15:guide id="12" pos="5596">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4 (callout)">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2679192" cy="4251325"/>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4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DB5636FA-C9DF-4FF0-8421-D5543CFBFE6D}"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3322676" y="1844675"/>
            <a:ext cx="2679192"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6198809" y="1844675"/>
            <a:ext cx="2679192" cy="2035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E561E265-8FF3-45B3-52AB-AEBA1C91B83F}"/>
              </a:ext>
            </a:extLst>
          </p:cNvPr>
          <p:cNvSpPr>
            <a:spLocks noGrp="1"/>
          </p:cNvSpPr>
          <p:nvPr>
            <p:ph sz="quarter" idx="19"/>
          </p:nvPr>
        </p:nvSpPr>
        <p:spPr>
          <a:xfrm>
            <a:off x="3321334" y="4056063"/>
            <a:ext cx="2679192" cy="2039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84EF2B-ECE0-AA6C-4560-25292DE232F7}"/>
              </a:ext>
            </a:extLst>
          </p:cNvPr>
          <p:cNvSpPr>
            <a:spLocks noGrp="1"/>
          </p:cNvSpPr>
          <p:nvPr>
            <p:ph sz="quarter" idx="20"/>
          </p:nvPr>
        </p:nvSpPr>
        <p:spPr>
          <a:xfrm>
            <a:off x="6198809" y="4055906"/>
            <a:ext cx="2679192"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9076286" y="1844675"/>
            <a:ext cx="2679192" cy="2035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6">
            <a:extLst>
              <a:ext uri="{FF2B5EF4-FFF2-40B4-BE49-F238E27FC236}">
                <a16:creationId xmlns:a16="http://schemas.microsoft.com/office/drawing/2014/main" id="{8DFBDA7C-96C1-152A-90BC-AC860ACCE5B6}"/>
              </a:ext>
            </a:extLst>
          </p:cNvPr>
          <p:cNvSpPr>
            <a:spLocks noGrp="1"/>
          </p:cNvSpPr>
          <p:nvPr>
            <p:ph sz="quarter" idx="23"/>
          </p:nvPr>
        </p:nvSpPr>
        <p:spPr>
          <a:xfrm>
            <a:off x="9076286" y="4056063"/>
            <a:ext cx="2679192"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0" y="5521325"/>
            <a:ext cx="2363755"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3353329097"/>
      </p:ext>
    </p:extLst>
  </p:cSld>
  <p:clrMapOvr>
    <a:masterClrMapping/>
  </p:clrMapOvr>
  <p:extLst>
    <p:ext uri="{DCECCB84-F9BA-43D5-87BE-67443E8EF086}">
      <p15:sldGuideLst xmlns:p15="http://schemas.microsoft.com/office/powerpoint/2012/main">
        <p15:guide id="3" pos="2085">
          <p15:clr>
            <a:srgbClr val="A4A3A4"/>
          </p15:clr>
        </p15:guide>
        <p15:guide id="4" pos="1971">
          <p15:clr>
            <a:srgbClr val="A4A3A4"/>
          </p15:clr>
        </p15:guide>
        <p15:guide id="5" pos="3782">
          <p15:clr>
            <a:srgbClr val="A4A3A4"/>
          </p15:clr>
        </p15:guide>
        <p15:guide id="6" pos="3901">
          <p15:clr>
            <a:srgbClr val="A4A3A4"/>
          </p15:clr>
        </p15:guide>
        <p15:guide id="9" orient="horz" pos="2444">
          <p15:clr>
            <a:srgbClr val="A4A3A4"/>
          </p15:clr>
        </p15:guide>
        <p15:guide id="10" orient="horz" pos="2555">
          <p15:clr>
            <a:srgbClr val="A4A3A4"/>
          </p15:clr>
        </p15:guide>
        <p15:guide id="11" pos="5711">
          <p15:clr>
            <a:srgbClr val="A4A3A4"/>
          </p15:clr>
        </p15:guide>
        <p15:guide id="12" pos="5596">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4 (2 rows)">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40723" y="1844675"/>
            <a:ext cx="2679192" cy="2035176"/>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4 (2 rows)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ECEB6D2C-8692-46FC-BB41-4CEAECE8F6A3}"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3322676" y="1844675"/>
            <a:ext cx="2679192"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6198809" y="1844675"/>
            <a:ext cx="2679192" cy="2035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E561E265-8FF3-45B3-52AB-AEBA1C91B83F}"/>
              </a:ext>
            </a:extLst>
          </p:cNvPr>
          <p:cNvSpPr>
            <a:spLocks noGrp="1"/>
          </p:cNvSpPr>
          <p:nvPr>
            <p:ph sz="quarter" idx="19"/>
          </p:nvPr>
        </p:nvSpPr>
        <p:spPr>
          <a:xfrm>
            <a:off x="3318404" y="4056063"/>
            <a:ext cx="2679192" cy="2039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84EF2B-ECE0-AA6C-4560-25292DE232F7}"/>
              </a:ext>
            </a:extLst>
          </p:cNvPr>
          <p:cNvSpPr>
            <a:spLocks noGrp="1"/>
          </p:cNvSpPr>
          <p:nvPr>
            <p:ph sz="quarter" idx="20"/>
          </p:nvPr>
        </p:nvSpPr>
        <p:spPr>
          <a:xfrm>
            <a:off x="6198809" y="4055906"/>
            <a:ext cx="2679192"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a:extLst>
              <a:ext uri="{FF2B5EF4-FFF2-40B4-BE49-F238E27FC236}">
                <a16:creationId xmlns:a16="http://schemas.microsoft.com/office/drawing/2014/main" id="{F58EC53B-033E-C542-9908-B32DC4B55FCB}"/>
              </a:ext>
            </a:extLst>
          </p:cNvPr>
          <p:cNvSpPr>
            <a:spLocks noGrp="1"/>
          </p:cNvSpPr>
          <p:nvPr>
            <p:ph sz="quarter" idx="21"/>
          </p:nvPr>
        </p:nvSpPr>
        <p:spPr>
          <a:xfrm>
            <a:off x="440723" y="4056063"/>
            <a:ext cx="2679192" cy="203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9076286" y="1844675"/>
            <a:ext cx="2679192" cy="2035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6">
            <a:extLst>
              <a:ext uri="{FF2B5EF4-FFF2-40B4-BE49-F238E27FC236}">
                <a16:creationId xmlns:a16="http://schemas.microsoft.com/office/drawing/2014/main" id="{8DFBDA7C-96C1-152A-90BC-AC860ACCE5B6}"/>
              </a:ext>
            </a:extLst>
          </p:cNvPr>
          <p:cNvSpPr>
            <a:spLocks noGrp="1"/>
          </p:cNvSpPr>
          <p:nvPr>
            <p:ph sz="quarter" idx="23"/>
          </p:nvPr>
        </p:nvSpPr>
        <p:spPr>
          <a:xfrm>
            <a:off x="9076286" y="4056063"/>
            <a:ext cx="2679192"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9811271"/>
      </p:ext>
    </p:extLst>
  </p:cSld>
  <p:clrMapOvr>
    <a:masterClrMapping/>
  </p:clrMapOvr>
  <p:extLst>
    <p:ext uri="{DCECCB84-F9BA-43D5-87BE-67443E8EF086}">
      <p15:sldGuideLst xmlns:p15="http://schemas.microsoft.com/office/powerpoint/2012/main">
        <p15:guide id="4" pos="1971">
          <p15:clr>
            <a:srgbClr val="A4A3A4"/>
          </p15:clr>
        </p15:guide>
        <p15:guide id="5" pos="3782">
          <p15:clr>
            <a:srgbClr val="A4A3A4"/>
          </p15:clr>
        </p15:guide>
        <p15:guide id="6" pos="3901">
          <p15:clr>
            <a:srgbClr val="A4A3A4"/>
          </p15:clr>
        </p15:guide>
        <p15:guide id="9" orient="horz" pos="2444">
          <p15:clr>
            <a:srgbClr val="A4A3A4"/>
          </p15:clr>
        </p15:guide>
        <p15:guide id="10" orient="horz" pos="2555">
          <p15:clr>
            <a:srgbClr val="A4A3A4"/>
          </p15:clr>
        </p15:guide>
        <p15:guide id="11" pos="5712">
          <p15:clr>
            <a:srgbClr val="A4A3A4"/>
          </p15:clr>
        </p15:guide>
        <p15:guide id="12" pos="5596">
          <p15:clr>
            <a:srgbClr val="A4A3A4"/>
          </p15:clr>
        </p15:guide>
        <p15:guide id="13" pos="2088" userDrawn="1">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4 (flow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4 (flowed)</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FAE7496C-309D-4C85-96A1-F7C800FC7CB3}"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1" y="1844674"/>
            <a:ext cx="11313125" cy="4254501"/>
          </a:xfrm>
        </p:spPr>
        <p:txBody>
          <a:bodyPr numCol="4" spcCol="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1285890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2110389" cy="4254503"/>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5</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1F6D4C78-7221-41CB-BF99-F2C98C8C7549}"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737584"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5038335"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7339086"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9641711"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9070893"/>
      </p:ext>
    </p:extLst>
  </p:cSld>
  <p:clrMapOvr>
    <a:masterClrMapping/>
  </p:clrMapOvr>
  <p:extLst>
    <p:ext uri="{DCECCB84-F9BA-43D5-87BE-67443E8EF086}">
      <p15:sldGuideLst xmlns:p15="http://schemas.microsoft.com/office/powerpoint/2012/main">
        <p15:guide id="3" pos="1723">
          <p15:clr>
            <a:srgbClr val="A4A3A4"/>
          </p15:clr>
        </p15:guide>
        <p15:guide id="4" pos="1605">
          <p15:clr>
            <a:srgbClr val="A4A3A4"/>
          </p15:clr>
        </p15:guide>
        <p15:guide id="5" pos="3056">
          <p15:clr>
            <a:srgbClr val="A4A3A4"/>
          </p15:clr>
        </p15:guide>
        <p15:guide id="6" pos="4502">
          <p15:clr>
            <a:srgbClr val="A4A3A4"/>
          </p15:clr>
        </p15:guide>
        <p15:guide id="9" orient="horz" pos="2444">
          <p15:clr>
            <a:srgbClr val="A4A3A4"/>
          </p15:clr>
        </p15:guide>
        <p15:guide id="10" orient="horz" pos="2555">
          <p15:clr>
            <a:srgbClr val="A4A3A4"/>
          </p15:clr>
        </p15:guide>
        <p15:guide id="13" pos="3171">
          <p15:clr>
            <a:srgbClr val="A4A3A4"/>
          </p15:clr>
        </p15:guide>
        <p15:guide id="14" pos="4621">
          <p15:clr>
            <a:srgbClr val="A4A3A4"/>
          </p15:clr>
        </p15:guide>
        <p15:guide id="15" pos="5957">
          <p15:clr>
            <a:srgbClr val="A4A3A4"/>
          </p15:clr>
        </p15:guide>
        <p15:guide id="16" pos="6072">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5 (2 rows)">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2110389" cy="2035175"/>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5 (2 rows)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C1725857-08D4-4734-ADB4-EB6D5268A043}"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737584" y="1844675"/>
            <a:ext cx="2110389"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5038335" y="1844675"/>
            <a:ext cx="2110389"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7339086" y="1844675"/>
            <a:ext cx="2112264"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9641711" y="1844675"/>
            <a:ext cx="2112264"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16">
            <a:extLst>
              <a:ext uri="{FF2B5EF4-FFF2-40B4-BE49-F238E27FC236}">
                <a16:creationId xmlns:a16="http://schemas.microsoft.com/office/drawing/2014/main" id="{82EE0EE1-21D4-3D07-0507-A5CED739E8F1}"/>
              </a:ext>
            </a:extLst>
          </p:cNvPr>
          <p:cNvSpPr>
            <a:spLocks noGrp="1"/>
          </p:cNvSpPr>
          <p:nvPr>
            <p:ph sz="quarter" idx="25"/>
          </p:nvPr>
        </p:nvSpPr>
        <p:spPr>
          <a:xfrm>
            <a:off x="436833" y="4056063"/>
            <a:ext cx="2110388"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19">
            <a:extLst>
              <a:ext uri="{FF2B5EF4-FFF2-40B4-BE49-F238E27FC236}">
                <a16:creationId xmlns:a16="http://schemas.microsoft.com/office/drawing/2014/main" id="{7EDF141D-E5CD-7CF9-2B29-93365CCA688B}"/>
              </a:ext>
            </a:extLst>
          </p:cNvPr>
          <p:cNvSpPr>
            <a:spLocks noGrp="1"/>
          </p:cNvSpPr>
          <p:nvPr>
            <p:ph sz="quarter" idx="26"/>
          </p:nvPr>
        </p:nvSpPr>
        <p:spPr>
          <a:xfrm>
            <a:off x="2737584" y="4056062"/>
            <a:ext cx="2112264"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1">
            <a:extLst>
              <a:ext uri="{FF2B5EF4-FFF2-40B4-BE49-F238E27FC236}">
                <a16:creationId xmlns:a16="http://schemas.microsoft.com/office/drawing/2014/main" id="{F915B9B4-79FA-214E-DCFD-4E1353A13A3C}"/>
              </a:ext>
            </a:extLst>
          </p:cNvPr>
          <p:cNvSpPr>
            <a:spLocks noGrp="1"/>
          </p:cNvSpPr>
          <p:nvPr>
            <p:ph sz="quarter" idx="27"/>
          </p:nvPr>
        </p:nvSpPr>
        <p:spPr>
          <a:xfrm>
            <a:off x="5038335" y="4056063"/>
            <a:ext cx="2112264"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3">
            <a:extLst>
              <a:ext uri="{FF2B5EF4-FFF2-40B4-BE49-F238E27FC236}">
                <a16:creationId xmlns:a16="http://schemas.microsoft.com/office/drawing/2014/main" id="{01B02926-896C-DC88-6D39-D63E9D9ABD65}"/>
              </a:ext>
            </a:extLst>
          </p:cNvPr>
          <p:cNvSpPr>
            <a:spLocks noGrp="1"/>
          </p:cNvSpPr>
          <p:nvPr>
            <p:ph sz="quarter" idx="28"/>
          </p:nvPr>
        </p:nvSpPr>
        <p:spPr>
          <a:xfrm>
            <a:off x="7339086" y="4056062"/>
            <a:ext cx="2112264"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5">
            <a:extLst>
              <a:ext uri="{FF2B5EF4-FFF2-40B4-BE49-F238E27FC236}">
                <a16:creationId xmlns:a16="http://schemas.microsoft.com/office/drawing/2014/main" id="{BD1BBE5A-6557-62DF-76DF-161BE5D62C2D}"/>
              </a:ext>
            </a:extLst>
          </p:cNvPr>
          <p:cNvSpPr>
            <a:spLocks noGrp="1"/>
          </p:cNvSpPr>
          <p:nvPr>
            <p:ph sz="quarter" idx="29"/>
          </p:nvPr>
        </p:nvSpPr>
        <p:spPr>
          <a:xfrm>
            <a:off x="9641711" y="4056063"/>
            <a:ext cx="2112264"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26660831"/>
      </p:ext>
    </p:extLst>
  </p:cSld>
  <p:clrMapOvr>
    <a:masterClrMapping/>
  </p:clrMapOvr>
  <p:extLst>
    <p:ext uri="{DCECCB84-F9BA-43D5-87BE-67443E8EF086}">
      <p15:sldGuideLst xmlns:p15="http://schemas.microsoft.com/office/powerpoint/2012/main">
        <p15:guide id="3" pos="1723">
          <p15:clr>
            <a:srgbClr val="A4A3A4"/>
          </p15:clr>
        </p15:guide>
        <p15:guide id="4" pos="1605">
          <p15:clr>
            <a:srgbClr val="A4A3A4"/>
          </p15:clr>
        </p15:guide>
        <p15:guide id="5" pos="3056">
          <p15:clr>
            <a:srgbClr val="A4A3A4"/>
          </p15:clr>
        </p15:guide>
        <p15:guide id="6" pos="4502">
          <p15:clr>
            <a:srgbClr val="A4A3A4"/>
          </p15:clr>
        </p15:guide>
        <p15:guide id="9" orient="horz" pos="2444">
          <p15:clr>
            <a:srgbClr val="A4A3A4"/>
          </p15:clr>
        </p15:guide>
        <p15:guide id="10" orient="horz" pos="2555">
          <p15:clr>
            <a:srgbClr val="A4A3A4"/>
          </p15:clr>
        </p15:guide>
        <p15:guide id="13" pos="3171">
          <p15:clr>
            <a:srgbClr val="A4A3A4"/>
          </p15:clr>
        </p15:guide>
        <p15:guide id="14" pos="4621">
          <p15:clr>
            <a:srgbClr val="A4A3A4"/>
          </p15:clr>
        </p15:guide>
        <p15:guide id="15" pos="5956">
          <p15:clr>
            <a:srgbClr val="A4A3A4"/>
          </p15:clr>
        </p15:guide>
        <p15:guide id="16" pos="6072">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2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8BFD-F669-979A-0616-72DC8F4BFDAA}"/>
              </a:ext>
            </a:extLst>
          </p:cNvPr>
          <p:cNvSpPr>
            <a:spLocks noGrp="1"/>
          </p:cNvSpPr>
          <p:nvPr>
            <p:ph type="ctrTitle" hasCustomPrompt="1"/>
          </p:nvPr>
        </p:nvSpPr>
        <p:spPr>
          <a:xfrm>
            <a:off x="434148" y="511175"/>
            <a:ext cx="11145078" cy="1333500"/>
          </a:xfrm>
        </p:spPr>
        <p:txBody>
          <a:bodyPr anchor="t">
            <a:noAutofit/>
          </a:bodyPr>
          <a:lstStyle>
            <a:lvl1pPr algn="l">
              <a:defRPr sz="4800"/>
            </a:lvl1pPr>
          </a:lstStyle>
          <a:p>
            <a:r>
              <a:rPr lang="en-US"/>
              <a:t>Title 2: Blank</a:t>
            </a:r>
          </a:p>
        </p:txBody>
      </p:sp>
      <p:sp>
        <p:nvSpPr>
          <p:cNvPr id="3" name="Subtitle 2">
            <a:extLst>
              <a:ext uri="{FF2B5EF4-FFF2-40B4-BE49-F238E27FC236}">
                <a16:creationId xmlns:a16="http://schemas.microsoft.com/office/drawing/2014/main" id="{BB31F2FF-0C75-BF44-86C2-C46CB6811B93}"/>
              </a:ext>
            </a:extLst>
          </p:cNvPr>
          <p:cNvSpPr>
            <a:spLocks noGrp="1"/>
          </p:cNvSpPr>
          <p:nvPr>
            <p:ph type="subTitle" idx="1" hasCustomPrompt="1"/>
          </p:nvPr>
        </p:nvSpPr>
        <p:spPr>
          <a:xfrm>
            <a:off x="434149" y="2505459"/>
            <a:ext cx="11145078" cy="923541"/>
          </a:xfrm>
        </p:spPr>
        <p:txBody>
          <a:bodyPr>
            <a:no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Subhead (delete this box if not using)</a:t>
            </a:r>
          </a:p>
        </p:txBody>
      </p:sp>
      <p:sp>
        <p:nvSpPr>
          <p:cNvPr id="4" name="Date Placeholder 3">
            <a:extLst>
              <a:ext uri="{FF2B5EF4-FFF2-40B4-BE49-F238E27FC236}">
                <a16:creationId xmlns:a16="http://schemas.microsoft.com/office/drawing/2014/main" id="{7FE453A4-6BC9-5426-0B4B-22325AC1476B}"/>
              </a:ext>
            </a:extLst>
          </p:cNvPr>
          <p:cNvSpPr>
            <a:spLocks noGrp="1"/>
          </p:cNvSpPr>
          <p:nvPr>
            <p:ph type="dt" sz="half" idx="10"/>
          </p:nvPr>
        </p:nvSpPr>
        <p:spPr/>
        <p:txBody>
          <a:bodyPr vert="horz" lIns="0" tIns="0" rIns="0" bIns="0" rtlCol="0" anchor="ctr">
            <a:noAutofit/>
          </a:bodyPr>
          <a:lstStyle>
            <a:lvl1pPr algn="l">
              <a:defRPr lang="en-US" smtClean="0"/>
            </a:lvl1pPr>
          </a:lstStyle>
          <a:p>
            <a:fld id="{C7379455-DF39-4537-8C58-F171262CC6E0}" type="datetime1">
              <a:rPr lang="en-US" smtClean="0"/>
              <a:pPr/>
              <a:t>7/22/2026</a:t>
            </a:fld>
            <a:endParaRPr lang="en-US" dirty="0"/>
          </a:p>
        </p:txBody>
      </p:sp>
      <p:sp>
        <p:nvSpPr>
          <p:cNvPr id="9" name="Text Placeholder 8">
            <a:extLst>
              <a:ext uri="{FF2B5EF4-FFF2-40B4-BE49-F238E27FC236}">
                <a16:creationId xmlns:a16="http://schemas.microsoft.com/office/drawing/2014/main" id="{B89A907C-2A7F-3E63-AB97-542B96D4682E}"/>
              </a:ext>
            </a:extLst>
          </p:cNvPr>
          <p:cNvSpPr>
            <a:spLocks noGrp="1"/>
          </p:cNvSpPr>
          <p:nvPr>
            <p:ph type="body" sz="quarter" idx="13" hasCustomPrompt="1"/>
          </p:nvPr>
        </p:nvSpPr>
        <p:spPr>
          <a:xfrm>
            <a:off x="434148" y="3903788"/>
            <a:ext cx="5486400" cy="528350"/>
          </a:xfrm>
        </p:spPr>
        <p:txBody>
          <a:bodyPr>
            <a:noAutofit/>
          </a:bodyPr>
          <a:lstStyle>
            <a:lvl1pPr>
              <a:defRPr sz="1600" b="1"/>
            </a:lvl1pPr>
            <a:lvl2pPr marL="0" indent="0">
              <a:buFont typeface="Calibri" panose="020F0502020204030204" pitchFamily="34" charset="0"/>
              <a:buChar char="​"/>
              <a:defRPr sz="1000" b="1" cap="all" baseline="0"/>
            </a:lvl2pPr>
          </a:lstStyle>
          <a:p>
            <a:pPr lvl="0"/>
            <a:r>
              <a:rPr lang="en-US"/>
              <a:t>[Add Presenter Name, use TAB to add date]</a:t>
            </a:r>
          </a:p>
          <a:p>
            <a:pPr lvl="1"/>
            <a:r>
              <a:rPr lang="en-US"/>
              <a:t>Second level</a:t>
            </a:r>
          </a:p>
        </p:txBody>
      </p:sp>
      <p:grpSp>
        <p:nvGrpSpPr>
          <p:cNvPr id="8" name="Group 7">
            <a:extLst>
              <a:ext uri="{FF2B5EF4-FFF2-40B4-BE49-F238E27FC236}">
                <a16:creationId xmlns:a16="http://schemas.microsoft.com/office/drawing/2014/main" id="{EF284DBB-8967-4E82-BBB9-1C20A7498BC4}"/>
              </a:ext>
            </a:extLst>
          </p:cNvPr>
          <p:cNvGrpSpPr/>
          <p:nvPr userDrawn="1"/>
        </p:nvGrpSpPr>
        <p:grpSpPr>
          <a:xfrm>
            <a:off x="12389142" y="0"/>
            <a:ext cx="1525492" cy="6858000"/>
            <a:chOff x="12389142" y="0"/>
            <a:chExt cx="1525492" cy="6858000"/>
          </a:xfrm>
        </p:grpSpPr>
        <p:sp>
          <p:nvSpPr>
            <p:cNvPr id="10" name="Rectangle 9">
              <a:extLst>
                <a:ext uri="{FF2B5EF4-FFF2-40B4-BE49-F238E27FC236}">
                  <a16:creationId xmlns:a16="http://schemas.microsoft.com/office/drawing/2014/main" id="{D3C90B5B-151F-721B-29EA-3D6B0FB6D448}"/>
                </a:ext>
              </a:extLst>
            </p:cNvPr>
            <p:cNvSpPr/>
            <p:nvPr userDrawn="1"/>
          </p:nvSpPr>
          <p:spPr>
            <a:xfrm>
              <a:off x="12389142" y="0"/>
              <a:ext cx="1525492" cy="6858000"/>
            </a:xfrm>
            <a:prstGeom prst="rect">
              <a:avLst/>
            </a:prstGeom>
            <a:solidFill>
              <a:srgbClr val="DBDBDB"/>
            </a:solidFill>
            <a:ln>
              <a:noFill/>
            </a:ln>
          </p:spPr>
          <p:style>
            <a:lnRef idx="2">
              <a:schemeClr val="accent1">
                <a:shade val="15000"/>
              </a:schemeClr>
            </a:lnRef>
            <a:fillRef idx="1">
              <a:schemeClr val="accent1"/>
            </a:fillRef>
            <a:effectRef idx="0">
              <a:schemeClr val="accent1"/>
            </a:effectRef>
            <a:fontRef idx="minor">
              <a:schemeClr val="lt1"/>
            </a:fontRef>
          </p:style>
          <p:txBody>
            <a:bodyPr tIns="64008" rIns="64008" rtlCol="0" anchor="t">
              <a:noAutofit/>
            </a:bodyPr>
            <a:lstStyle/>
            <a:p>
              <a:pPr algn="l">
                <a:spcBef>
                  <a:spcPts val="900"/>
                </a:spcBef>
              </a:pPr>
              <a:r>
                <a:rPr lang="en-US" sz="1050" b="1" dirty="0">
                  <a:solidFill>
                    <a:srgbClr val="222B36"/>
                  </a:solidFill>
                </a:rPr>
                <a:t>Tips Sidebar</a:t>
              </a:r>
              <a:br>
                <a:rPr lang="en-US" sz="1050" b="1" dirty="0">
                  <a:solidFill>
                    <a:srgbClr val="222B36"/>
                  </a:solidFill>
                </a:rPr>
              </a:br>
              <a:endParaRPr lang="en-US" sz="1050" b="1" dirty="0">
                <a:solidFill>
                  <a:srgbClr val="222B36"/>
                </a:solidFill>
              </a:endParaRPr>
            </a:p>
            <a:p>
              <a:pPr algn="l">
                <a:spcBef>
                  <a:spcPts val="600"/>
                </a:spcBef>
              </a:pPr>
              <a:r>
                <a:rPr lang="en-US" sz="900" b="1" dirty="0">
                  <a:solidFill>
                    <a:srgbClr val="222B36"/>
                  </a:solidFill>
                </a:rPr>
                <a:t>ADD TEXT</a:t>
              </a:r>
            </a:p>
            <a:p>
              <a:pPr algn="l">
                <a:spcBef>
                  <a:spcPts val="300"/>
                </a:spcBef>
              </a:pPr>
              <a:r>
                <a:rPr lang="en-US" sz="900" dirty="0">
                  <a:solidFill>
                    <a:srgbClr val="222B36"/>
                  </a:solidFill>
                </a:rPr>
                <a:t>Placeholders have defined text levels. </a:t>
              </a:r>
            </a:p>
            <a:p>
              <a:pPr algn="l">
                <a:spcBef>
                  <a:spcPts val="600"/>
                </a:spcBef>
              </a:pPr>
              <a:r>
                <a:rPr lang="en-US" sz="900" dirty="0">
                  <a:solidFill>
                    <a:srgbClr val="222B36"/>
                  </a:solidFill>
                </a:rPr>
                <a:t>Use </a:t>
              </a:r>
              <a:r>
                <a:rPr lang="en-US" sz="900" b="1" dirty="0">
                  <a:solidFill>
                    <a:srgbClr val="222B36"/>
                  </a:solidFill>
                </a:rPr>
                <a:t>TAB</a:t>
              </a:r>
              <a:r>
                <a:rPr lang="en-US" sz="900" dirty="0">
                  <a:solidFill>
                    <a:srgbClr val="222B36"/>
                  </a:solidFill>
                </a:rPr>
                <a:t> to insert </a:t>
              </a:r>
              <a:r>
                <a:rPr lang="en-US" sz="900" i="1" dirty="0">
                  <a:solidFill>
                    <a:srgbClr val="222B36"/>
                  </a:solidFill>
                </a:rPr>
                <a:t>next</a:t>
              </a:r>
              <a:r>
                <a:rPr lang="en-US" sz="900" dirty="0">
                  <a:solidFill>
                    <a:srgbClr val="222B36"/>
                  </a:solidFill>
                </a:rPr>
                <a:t> text level.</a:t>
              </a:r>
            </a:p>
            <a:p>
              <a:pPr algn="l">
                <a:spcBef>
                  <a:spcPts val="600"/>
                </a:spcBef>
              </a:pPr>
              <a:r>
                <a:rPr lang="en-US" sz="900" dirty="0">
                  <a:solidFill>
                    <a:srgbClr val="222B36"/>
                  </a:solidFill>
                </a:rPr>
                <a:t>Use </a:t>
              </a:r>
              <a:r>
                <a:rPr lang="en-US" sz="900" b="1" dirty="0">
                  <a:solidFill>
                    <a:srgbClr val="222B36"/>
                  </a:solidFill>
                </a:rPr>
                <a:t>TAB+SHIFT </a:t>
              </a:r>
              <a:r>
                <a:rPr lang="en-US" sz="900" dirty="0">
                  <a:solidFill>
                    <a:srgbClr val="222B36"/>
                  </a:solidFill>
                </a:rPr>
                <a:t>to insert </a:t>
              </a:r>
              <a:r>
                <a:rPr lang="en-US" sz="900" i="1" dirty="0">
                  <a:solidFill>
                    <a:srgbClr val="222B36"/>
                  </a:solidFill>
                </a:rPr>
                <a:t>previous</a:t>
              </a:r>
              <a:r>
                <a:rPr lang="en-US" sz="900" dirty="0">
                  <a:solidFill>
                    <a:srgbClr val="222B36"/>
                  </a:solidFill>
                </a:rPr>
                <a:t> text level. </a:t>
              </a:r>
            </a:p>
            <a:p>
              <a:pPr marL="0" indent="0" algn="l">
                <a:spcBef>
                  <a:spcPts val="300"/>
                </a:spcBef>
                <a:spcAft>
                  <a:spcPts val="0"/>
                </a:spcAft>
                <a:buFont typeface="Wingdings" panose="05000000000000000000" pitchFamily="2" charset="2"/>
                <a:buNone/>
              </a:pPr>
              <a:r>
                <a:rPr lang="en-US" sz="900" dirty="0">
                  <a:solidFill>
                    <a:srgbClr val="222B36"/>
                  </a:solidFill>
                </a:rPr>
                <a:t>Level 1: No Bullet</a:t>
              </a:r>
            </a:p>
            <a:p>
              <a:pPr marL="114297" indent="-114297" algn="l">
                <a:spcBef>
                  <a:spcPts val="300"/>
                </a:spcBef>
                <a:spcAft>
                  <a:spcPts val="0"/>
                </a:spcAft>
                <a:buFont typeface="Wingdings" panose="05000000000000000000" pitchFamily="2" charset="2"/>
                <a:buChar char="§"/>
              </a:pPr>
              <a:r>
                <a:rPr lang="en-US" sz="900" dirty="0">
                  <a:solidFill>
                    <a:srgbClr val="222B36"/>
                  </a:solidFill>
                </a:rPr>
                <a:t>Level 2: Bullet 1</a:t>
              </a:r>
            </a:p>
            <a:p>
              <a:pPr marL="231775" indent="-107950" algn="l">
                <a:spcBef>
                  <a:spcPts val="300"/>
                </a:spcBef>
                <a:spcAft>
                  <a:spcPts val="0"/>
                </a:spcAft>
                <a:buFont typeface="Arial" panose="020B0604020202020204" pitchFamily="34" charset="0"/>
                <a:buChar char="–"/>
                <a:tabLst/>
              </a:pPr>
              <a:r>
                <a:rPr lang="en-US" sz="900" dirty="0">
                  <a:solidFill>
                    <a:srgbClr val="222B36"/>
                  </a:solidFill>
                </a:rPr>
                <a:t>Level 3: Bullet 2</a:t>
              </a:r>
            </a:p>
            <a:p>
              <a:pPr marL="347663" indent="-107950" algn="l">
                <a:spcBef>
                  <a:spcPts val="300"/>
                </a:spcBef>
                <a:spcAft>
                  <a:spcPts val="0"/>
                </a:spcAft>
                <a:buFont typeface="Arial" panose="020B0604020202020204" pitchFamily="34" charset="0"/>
                <a:buChar char="–"/>
                <a:tabLst/>
              </a:pPr>
              <a:r>
                <a:rPr lang="en-US" sz="900" dirty="0">
                  <a:solidFill>
                    <a:srgbClr val="222B36"/>
                  </a:solidFill>
                </a:rPr>
                <a:t>Level 4: Bullet 3</a:t>
              </a:r>
            </a:p>
            <a:p>
              <a:pPr marL="512763" indent="-171450" algn="l">
                <a:spcBef>
                  <a:spcPts val="300"/>
                </a:spcBef>
                <a:spcAft>
                  <a:spcPts val="0"/>
                </a:spcAft>
                <a:buFont typeface="Arial" panose="020B0604020202020204" pitchFamily="34" charset="0"/>
                <a:buChar char="–"/>
                <a:tabLst/>
              </a:pPr>
              <a:r>
                <a:rPr lang="en-US" sz="900" dirty="0">
                  <a:solidFill>
                    <a:srgbClr val="222B36"/>
                  </a:solidFill>
                </a:rPr>
                <a:t>Level 5: Bullet 4</a:t>
              </a:r>
            </a:p>
            <a:p>
              <a:pPr marL="0" indent="0" algn="l">
                <a:spcBef>
                  <a:spcPts val="0"/>
                </a:spcBef>
                <a:spcAft>
                  <a:spcPts val="300"/>
                </a:spcAft>
                <a:buFont typeface="Arial" panose="020B0604020202020204" pitchFamily="34" charset="0"/>
                <a:buNone/>
              </a:pPr>
              <a:br>
                <a:rPr lang="en-US" sz="900" dirty="0">
                  <a:solidFill>
                    <a:srgbClr val="222B36"/>
                  </a:solidFill>
                </a:rPr>
              </a:br>
              <a:r>
                <a:rPr lang="en-US" sz="900" dirty="0">
                  <a:solidFill>
                    <a:srgbClr val="222B36"/>
                  </a:solidFill>
                </a:rPr>
                <a:t>____________________</a:t>
              </a:r>
              <a:endParaRPr lang="en-US" sz="900" b="1" dirty="0">
                <a:solidFill>
                  <a:srgbClr val="222B36"/>
                </a:solidFill>
              </a:endParaRPr>
            </a:p>
            <a:p>
              <a:pPr algn="l">
                <a:spcBef>
                  <a:spcPts val="300"/>
                </a:spcBef>
              </a:pPr>
              <a:r>
                <a:rPr lang="en-US" sz="900" b="1" dirty="0">
                  <a:solidFill>
                    <a:srgbClr val="222B36"/>
                  </a:solidFill>
                </a:rPr>
                <a:t>USE BRAND COLORS</a:t>
              </a:r>
            </a:p>
          </p:txBody>
        </p:sp>
        <p:grpSp>
          <p:nvGrpSpPr>
            <p:cNvPr id="11" name="Group 10">
              <a:extLst>
                <a:ext uri="{FF2B5EF4-FFF2-40B4-BE49-F238E27FC236}">
                  <a16:creationId xmlns:a16="http://schemas.microsoft.com/office/drawing/2014/main" id="{DE207015-9757-9CA4-64C8-7E2DBE31F861}"/>
                </a:ext>
              </a:extLst>
            </p:cNvPr>
            <p:cNvGrpSpPr/>
            <p:nvPr userDrawn="1"/>
          </p:nvGrpSpPr>
          <p:grpSpPr>
            <a:xfrm>
              <a:off x="12574095" y="3506602"/>
              <a:ext cx="1083381" cy="1711820"/>
              <a:chOff x="12574095" y="3506602"/>
              <a:chExt cx="1083381" cy="1711820"/>
            </a:xfrm>
          </p:grpSpPr>
          <p:sp>
            <p:nvSpPr>
              <p:cNvPr id="32" name="Rectangle: Rounded Corners 31">
                <a:extLst>
                  <a:ext uri="{FF2B5EF4-FFF2-40B4-BE49-F238E27FC236}">
                    <a16:creationId xmlns:a16="http://schemas.microsoft.com/office/drawing/2014/main" id="{27DCFBF5-5E13-FEC7-EC09-5842A24EFC06}"/>
                  </a:ext>
                </a:extLst>
              </p:cNvPr>
              <p:cNvSpPr/>
              <p:nvPr userDrawn="1"/>
            </p:nvSpPr>
            <p:spPr>
              <a:xfrm>
                <a:off x="12574095" y="3506602"/>
                <a:ext cx="1083381" cy="1711820"/>
              </a:xfrm>
              <a:prstGeom prst="roundRect">
                <a:avLst>
                  <a:gd name="adj" fmla="val 193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33" name="Picture 32">
                <a:extLst>
                  <a:ext uri="{FF2B5EF4-FFF2-40B4-BE49-F238E27FC236}">
                    <a16:creationId xmlns:a16="http://schemas.microsoft.com/office/drawing/2014/main" id="{8F96262D-2740-C909-156D-7F5DED2E41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593542" y="3551769"/>
                <a:ext cx="1044486" cy="1655340"/>
              </a:xfrm>
              <a:prstGeom prst="rect">
                <a:avLst/>
              </a:prstGeom>
            </p:spPr>
          </p:pic>
        </p:grpSp>
        <p:sp>
          <p:nvSpPr>
            <p:cNvPr id="12" name="Arrow: Use only for charts">
              <a:extLst>
                <a:ext uri="{FF2B5EF4-FFF2-40B4-BE49-F238E27FC236}">
                  <a16:creationId xmlns:a16="http://schemas.microsoft.com/office/drawing/2014/main" id="{02DDB936-E933-4BB6-6CAD-F812CAC77BE4}"/>
                </a:ext>
              </a:extLst>
            </p:cNvPr>
            <p:cNvSpPr/>
            <p:nvPr userDrawn="1"/>
          </p:nvSpPr>
          <p:spPr>
            <a:xfrm>
              <a:off x="12482801" y="4770358"/>
              <a:ext cx="169484" cy="583974"/>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2868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388 h 579664"/>
                <a:gd name="connsiteX1" fmla="*/ 0 w 166007"/>
                <a:gd name="connsiteY1" fmla="*/ 0 h 579664"/>
                <a:gd name="connsiteX2" fmla="*/ 0 w 166007"/>
                <a:gd name="connsiteY2" fmla="*/ 579664 h 579664"/>
                <a:gd name="connsiteX3" fmla="*/ 166007 w 166007"/>
                <a:gd name="connsiteY3" fmla="*/ 579664 h 579664"/>
              </a:gdLst>
              <a:ahLst/>
              <a:cxnLst>
                <a:cxn ang="0">
                  <a:pos x="connsiteX0" y="connsiteY0"/>
                </a:cxn>
                <a:cxn ang="0">
                  <a:pos x="connsiteX1" y="connsiteY1"/>
                </a:cxn>
                <a:cxn ang="0">
                  <a:pos x="connsiteX2" y="connsiteY2"/>
                </a:cxn>
                <a:cxn ang="0">
                  <a:pos x="connsiteX3" y="connsiteY3"/>
                </a:cxn>
              </a:cxnLst>
              <a:rect l="l" t="t" r="r" b="b"/>
              <a:pathLst>
                <a:path w="166007" h="579664">
                  <a:moveTo>
                    <a:pt x="77266" y="388"/>
                  </a:moveTo>
                  <a:lnTo>
                    <a:pt x="0" y="0"/>
                  </a:lnTo>
                  <a:lnTo>
                    <a:pt x="0" y="579664"/>
                  </a:lnTo>
                  <a:lnTo>
                    <a:pt x="166007" y="579664"/>
                  </a:ln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pic>
          <p:nvPicPr>
            <p:cNvPr id="13" name="Graphic 12" descr="Close with solid fill">
              <a:extLst>
                <a:ext uri="{FF2B5EF4-FFF2-40B4-BE49-F238E27FC236}">
                  <a16:creationId xmlns:a16="http://schemas.microsoft.com/office/drawing/2014/main" id="{6DBA52C3-73ED-DDC3-C151-324E4864F528}"/>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79618" y="5092019"/>
              <a:ext cx="100919" cy="100919"/>
            </a:xfrm>
            <a:prstGeom prst="rect">
              <a:avLst/>
            </a:prstGeom>
          </p:spPr>
        </p:pic>
        <p:pic>
          <p:nvPicPr>
            <p:cNvPr id="14" name="Graphic 13" descr="Close with solid fill">
              <a:extLst>
                <a:ext uri="{FF2B5EF4-FFF2-40B4-BE49-F238E27FC236}">
                  <a16:creationId xmlns:a16="http://schemas.microsoft.com/office/drawing/2014/main" id="{5E177188-B86E-786A-8FF2-5538D9915DF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88386" y="5092019"/>
              <a:ext cx="100919" cy="100919"/>
            </a:xfrm>
            <a:prstGeom prst="rect">
              <a:avLst/>
            </a:prstGeom>
          </p:spPr>
        </p:pic>
        <p:pic>
          <p:nvPicPr>
            <p:cNvPr id="15" name="Graphic 14" descr="Close with solid fill">
              <a:extLst>
                <a:ext uri="{FF2B5EF4-FFF2-40B4-BE49-F238E27FC236}">
                  <a16:creationId xmlns:a16="http://schemas.microsoft.com/office/drawing/2014/main" id="{868B1321-94B2-8F27-028F-C7853F94EB9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792393" y="5092018"/>
              <a:ext cx="100919" cy="100919"/>
            </a:xfrm>
            <a:prstGeom prst="rect">
              <a:avLst/>
            </a:prstGeom>
          </p:spPr>
        </p:pic>
        <p:pic>
          <p:nvPicPr>
            <p:cNvPr id="16" name="Graphic 15" descr="Close with solid fill">
              <a:extLst>
                <a:ext uri="{FF2B5EF4-FFF2-40B4-BE49-F238E27FC236}">
                  <a16:creationId xmlns:a16="http://schemas.microsoft.com/office/drawing/2014/main" id="{B536DAC3-805A-7E06-0FC9-F207BF6D4B7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98781" y="5092017"/>
              <a:ext cx="100919" cy="100919"/>
            </a:xfrm>
            <a:prstGeom prst="rect">
              <a:avLst/>
            </a:prstGeom>
          </p:spPr>
        </p:pic>
        <p:pic>
          <p:nvPicPr>
            <p:cNvPr id="17" name="Graphic 16" descr="Close with solid fill">
              <a:extLst>
                <a:ext uri="{FF2B5EF4-FFF2-40B4-BE49-F238E27FC236}">
                  <a16:creationId xmlns:a16="http://schemas.microsoft.com/office/drawing/2014/main" id="{41879BDB-B119-C936-5F76-BA3CA94A6FCD}"/>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005169" y="5092016"/>
              <a:ext cx="100919" cy="100919"/>
            </a:xfrm>
            <a:prstGeom prst="rect">
              <a:avLst/>
            </a:prstGeom>
          </p:spPr>
        </p:pic>
        <p:pic>
          <p:nvPicPr>
            <p:cNvPr id="18" name="Graphic 17" descr="Close with solid fill">
              <a:extLst>
                <a:ext uri="{FF2B5EF4-FFF2-40B4-BE49-F238E27FC236}">
                  <a16:creationId xmlns:a16="http://schemas.microsoft.com/office/drawing/2014/main" id="{BEC1D5DD-358D-613B-86C4-DCC56744C338}"/>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11558" y="5092015"/>
              <a:ext cx="100919" cy="100919"/>
            </a:xfrm>
            <a:prstGeom prst="rect">
              <a:avLst/>
            </a:prstGeom>
          </p:spPr>
        </p:pic>
        <p:pic>
          <p:nvPicPr>
            <p:cNvPr id="19" name="Graphic 18" descr="Close with solid fill">
              <a:extLst>
                <a:ext uri="{FF2B5EF4-FFF2-40B4-BE49-F238E27FC236}">
                  <a16:creationId xmlns:a16="http://schemas.microsoft.com/office/drawing/2014/main" id="{63AFA48C-40A1-568B-5CE8-E570745F30C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17946" y="5092014"/>
              <a:ext cx="100919" cy="100919"/>
            </a:xfrm>
            <a:prstGeom prst="rect">
              <a:avLst/>
            </a:prstGeom>
          </p:spPr>
        </p:pic>
        <p:pic>
          <p:nvPicPr>
            <p:cNvPr id="20" name="Graphic 19" descr="Close with solid fill">
              <a:extLst>
                <a:ext uri="{FF2B5EF4-FFF2-40B4-BE49-F238E27FC236}">
                  <a16:creationId xmlns:a16="http://schemas.microsoft.com/office/drawing/2014/main" id="{7D754B71-D847-EBC8-DAD4-2E399EDBCE1E}"/>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24334" y="5092013"/>
              <a:ext cx="100919" cy="100919"/>
            </a:xfrm>
            <a:prstGeom prst="rect">
              <a:avLst/>
            </a:prstGeom>
          </p:spPr>
        </p:pic>
        <p:pic>
          <p:nvPicPr>
            <p:cNvPr id="21" name="Graphic 20" descr="Close with solid fill">
              <a:extLst>
                <a:ext uri="{FF2B5EF4-FFF2-40B4-BE49-F238E27FC236}">
                  <a16:creationId xmlns:a16="http://schemas.microsoft.com/office/drawing/2014/main" id="{F2AEC053-D09E-E746-8441-3BB02FC54A7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722" y="5092012"/>
              <a:ext cx="100919" cy="100919"/>
            </a:xfrm>
            <a:prstGeom prst="rect">
              <a:avLst/>
            </a:prstGeom>
          </p:spPr>
        </p:pic>
        <p:pic>
          <p:nvPicPr>
            <p:cNvPr id="22" name="Graphic 21" descr="Close with solid fill">
              <a:extLst>
                <a:ext uri="{FF2B5EF4-FFF2-40B4-BE49-F238E27FC236}">
                  <a16:creationId xmlns:a16="http://schemas.microsoft.com/office/drawing/2014/main" id="{F04D6346-857D-5F27-93D8-53E6D386586A}"/>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537110" y="5092011"/>
              <a:ext cx="100919" cy="100919"/>
            </a:xfrm>
            <a:prstGeom prst="rect">
              <a:avLst/>
            </a:prstGeom>
          </p:spPr>
        </p:pic>
        <p:sp>
          <p:nvSpPr>
            <p:cNvPr id="23" name="Text: Use only for charts">
              <a:extLst>
                <a:ext uri="{FF2B5EF4-FFF2-40B4-BE49-F238E27FC236}">
                  <a16:creationId xmlns:a16="http://schemas.microsoft.com/office/drawing/2014/main" id="{A5D1BDC1-BF08-E4FD-EB8B-8B09FFEEA222}"/>
                </a:ext>
              </a:extLst>
            </p:cNvPr>
            <p:cNvSpPr txBox="1"/>
            <p:nvPr userDrawn="1"/>
          </p:nvSpPr>
          <p:spPr>
            <a:xfrm>
              <a:off x="12680142" y="5287604"/>
              <a:ext cx="1008611" cy="249299"/>
            </a:xfrm>
            <a:prstGeom prst="rect">
              <a:avLst/>
            </a:prstGeom>
            <a:noFill/>
          </p:spPr>
          <p:txBody>
            <a:bodyPr wrap="square" lIns="0" tIns="0" rIns="0" bIns="0" rtlCol="0">
              <a:noAutofit/>
            </a:bodyPr>
            <a:lstStyle/>
            <a:p>
              <a:pPr>
                <a:lnSpc>
                  <a:spcPct val="90000"/>
                </a:lnSpc>
              </a:pPr>
              <a:r>
                <a:rPr lang="en-US" sz="900" dirty="0">
                  <a:solidFill>
                    <a:srgbClr val="222B36"/>
                  </a:solidFill>
                </a:rPr>
                <a:t>Use only for charts, graphs and tables. </a:t>
              </a:r>
            </a:p>
          </p:txBody>
        </p:sp>
        <p:sp>
          <p:nvSpPr>
            <p:cNvPr id="24" name="Box: Do not use tints ">
              <a:extLst>
                <a:ext uri="{FF2B5EF4-FFF2-40B4-BE49-F238E27FC236}">
                  <a16:creationId xmlns:a16="http://schemas.microsoft.com/office/drawing/2014/main" id="{952B09E3-2272-9B90-7053-82452F3E9670}"/>
                </a:ext>
              </a:extLst>
            </p:cNvPr>
            <p:cNvSpPr/>
            <p:nvPr userDrawn="1"/>
          </p:nvSpPr>
          <p:spPr>
            <a:xfrm>
              <a:off x="12909186" y="3776973"/>
              <a:ext cx="753813" cy="479902"/>
            </a:xfrm>
            <a:prstGeom prst="rect">
              <a:avLst/>
            </a:prstGeom>
            <a:solidFill>
              <a:srgbClr val="FFFFFF">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900" b="1" dirty="0">
                  <a:solidFill>
                    <a:srgbClr val="000000"/>
                  </a:solidFill>
                </a:rPr>
                <a:t>Do not use </a:t>
              </a:r>
              <a:br>
                <a:rPr lang="en-US" sz="900" b="1" dirty="0">
                  <a:solidFill>
                    <a:srgbClr val="000000"/>
                  </a:solidFill>
                </a:rPr>
              </a:br>
              <a:r>
                <a:rPr lang="en-US" sz="900" b="1" dirty="0">
                  <a:solidFill>
                    <a:srgbClr val="000000"/>
                  </a:solidFill>
                </a:rPr>
                <a:t>these colors!</a:t>
              </a:r>
            </a:p>
          </p:txBody>
        </p:sp>
        <p:sp>
          <p:nvSpPr>
            <p:cNvPr id="25" name="Box: Custom colors">
              <a:extLst>
                <a:ext uri="{FF2B5EF4-FFF2-40B4-BE49-F238E27FC236}">
                  <a16:creationId xmlns:a16="http://schemas.microsoft.com/office/drawing/2014/main" id="{F1D1EB61-AB61-E277-2CD9-BDBF4200A4B6}"/>
                </a:ext>
              </a:extLst>
            </p:cNvPr>
            <p:cNvSpPr/>
            <p:nvPr userDrawn="1"/>
          </p:nvSpPr>
          <p:spPr>
            <a:xfrm>
              <a:off x="12579511" y="4392785"/>
              <a:ext cx="901670" cy="602642"/>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6" name="Box: Accent colors">
              <a:extLst>
                <a:ext uri="{FF2B5EF4-FFF2-40B4-BE49-F238E27FC236}">
                  <a16:creationId xmlns:a16="http://schemas.microsoft.com/office/drawing/2014/main" id="{6B60CDFA-76A1-B08A-B407-65B43AE30565}"/>
                </a:ext>
              </a:extLst>
            </p:cNvPr>
            <p:cNvSpPr/>
            <p:nvPr userDrawn="1"/>
          </p:nvSpPr>
          <p:spPr>
            <a:xfrm>
              <a:off x="12999701" y="3620951"/>
              <a:ext cx="651412"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7" name="Box: Primary colors">
              <a:extLst>
                <a:ext uri="{FF2B5EF4-FFF2-40B4-BE49-F238E27FC236}">
                  <a16:creationId xmlns:a16="http://schemas.microsoft.com/office/drawing/2014/main" id="{347CC002-90B0-13E2-17EB-57F60BBFB1C8}"/>
                </a:ext>
              </a:extLst>
            </p:cNvPr>
            <p:cNvSpPr/>
            <p:nvPr userDrawn="1"/>
          </p:nvSpPr>
          <p:spPr>
            <a:xfrm>
              <a:off x="12681404" y="3620951"/>
              <a:ext cx="210395"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8" name="Arrow: Accent">
              <a:extLst>
                <a:ext uri="{FF2B5EF4-FFF2-40B4-BE49-F238E27FC236}">
                  <a16:creationId xmlns:a16="http://schemas.microsoft.com/office/drawing/2014/main" id="{483F45D3-3301-345A-FAA8-679E722DFE11}"/>
                </a:ext>
              </a:extLst>
            </p:cNvPr>
            <p:cNvSpPr/>
            <p:nvPr userDrawn="1"/>
          </p:nvSpPr>
          <p:spPr>
            <a:xfrm flipH="1">
              <a:off x="13381396" y="3325348"/>
              <a:ext cx="364196" cy="362509"/>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 name="connsiteX0" fmla="*/ 205540 w 205540"/>
                <a:gd name="connsiteY0" fmla="*/ 0 h 581765"/>
                <a:gd name="connsiteX1" fmla="*/ 0 w 205540"/>
                <a:gd name="connsiteY1" fmla="*/ 2101 h 581765"/>
                <a:gd name="connsiteX2" fmla="*/ 0 w 205540"/>
                <a:gd name="connsiteY2" fmla="*/ 581765 h 581765"/>
                <a:gd name="connsiteX3" fmla="*/ 78505 w 205540"/>
                <a:gd name="connsiteY3" fmla="*/ 580937 h 581765"/>
                <a:gd name="connsiteX0" fmla="*/ 110474 w 110474"/>
                <a:gd name="connsiteY0" fmla="*/ 2976 h 579664"/>
                <a:gd name="connsiteX1" fmla="*/ 0 w 110474"/>
                <a:gd name="connsiteY1" fmla="*/ 0 h 579664"/>
                <a:gd name="connsiteX2" fmla="*/ 0 w 110474"/>
                <a:gd name="connsiteY2" fmla="*/ 579664 h 579664"/>
                <a:gd name="connsiteX3" fmla="*/ 78505 w 110474"/>
                <a:gd name="connsiteY3" fmla="*/ 578836 h 579664"/>
                <a:gd name="connsiteX0" fmla="*/ 294726 w 294726"/>
                <a:gd name="connsiteY0" fmla="*/ 8847 h 579664"/>
                <a:gd name="connsiteX1" fmla="*/ 0 w 294726"/>
                <a:gd name="connsiteY1" fmla="*/ 0 h 579664"/>
                <a:gd name="connsiteX2" fmla="*/ 0 w 294726"/>
                <a:gd name="connsiteY2" fmla="*/ 579664 h 579664"/>
                <a:gd name="connsiteX3" fmla="*/ 78505 w 294726"/>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294726" h="579664">
                  <a:moveTo>
                    <a:pt x="294726" y="8847"/>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29" name="Text: Accent brand colors">
              <a:extLst>
                <a:ext uri="{FF2B5EF4-FFF2-40B4-BE49-F238E27FC236}">
                  <a16:creationId xmlns:a16="http://schemas.microsoft.com/office/drawing/2014/main" id="{86803518-EC9B-4A21-5332-8D629828F00C}"/>
                </a:ext>
              </a:extLst>
            </p:cNvPr>
            <p:cNvSpPr txBox="1"/>
            <p:nvPr userDrawn="1"/>
          </p:nvSpPr>
          <p:spPr>
            <a:xfrm>
              <a:off x="12632556" y="3260569"/>
              <a:ext cx="954607" cy="124650"/>
            </a:xfrm>
            <a:prstGeom prst="rect">
              <a:avLst/>
            </a:prstGeom>
            <a:noFill/>
          </p:spPr>
          <p:txBody>
            <a:bodyPr wrap="square" lIns="0" tIns="0" rIns="0" bIns="0" rtlCol="0">
              <a:noAutofit/>
            </a:bodyPr>
            <a:lstStyle/>
            <a:p>
              <a:pPr>
                <a:lnSpc>
                  <a:spcPct val="90000"/>
                </a:lnSpc>
              </a:pPr>
              <a:r>
                <a:rPr lang="en-US" sz="900" dirty="0">
                  <a:solidFill>
                    <a:srgbClr val="222B36"/>
                  </a:solidFill>
                </a:rPr>
                <a:t>Accent colors </a:t>
              </a:r>
            </a:p>
          </p:txBody>
        </p:sp>
        <p:sp>
          <p:nvSpPr>
            <p:cNvPr id="30" name="Arrow: Primary">
              <a:extLst>
                <a:ext uri="{FF2B5EF4-FFF2-40B4-BE49-F238E27FC236}">
                  <a16:creationId xmlns:a16="http://schemas.microsoft.com/office/drawing/2014/main" id="{9AB21157-41A5-0890-F486-0552DBAA036A}"/>
                </a:ext>
              </a:extLst>
            </p:cNvPr>
            <p:cNvSpPr/>
            <p:nvPr userDrawn="1"/>
          </p:nvSpPr>
          <p:spPr>
            <a:xfrm flipV="1">
              <a:off x="12463256" y="3161742"/>
              <a:ext cx="216885" cy="528438"/>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120751" h="579664">
                  <a:moveTo>
                    <a:pt x="120751" y="2976"/>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1" name="Text: Primary brand colors">
              <a:extLst>
                <a:ext uri="{FF2B5EF4-FFF2-40B4-BE49-F238E27FC236}">
                  <a16:creationId xmlns:a16="http://schemas.microsoft.com/office/drawing/2014/main" id="{F78BAB19-91B2-B528-AF3B-32F2A60D4781}"/>
                </a:ext>
              </a:extLst>
            </p:cNvPr>
            <p:cNvSpPr txBox="1"/>
            <p:nvPr userDrawn="1"/>
          </p:nvSpPr>
          <p:spPr>
            <a:xfrm>
              <a:off x="12632556" y="3095977"/>
              <a:ext cx="979377" cy="124650"/>
            </a:xfrm>
            <a:prstGeom prst="rect">
              <a:avLst/>
            </a:prstGeom>
            <a:noFill/>
          </p:spPr>
          <p:txBody>
            <a:bodyPr wrap="square" lIns="0" tIns="0" rIns="0" bIns="0" rtlCol="0">
              <a:noAutofit/>
            </a:bodyPr>
            <a:lstStyle/>
            <a:p>
              <a:pPr>
                <a:lnSpc>
                  <a:spcPct val="90000"/>
                </a:lnSpc>
              </a:pPr>
              <a:r>
                <a:rPr lang="en-US" sz="900" dirty="0">
                  <a:solidFill>
                    <a:srgbClr val="222B36"/>
                  </a:solidFill>
                </a:rPr>
                <a:t>Primary colors </a:t>
              </a:r>
            </a:p>
          </p:txBody>
        </p:sp>
      </p:grpSp>
    </p:spTree>
    <p:extLst>
      <p:ext uri="{BB962C8B-B14F-4D97-AF65-F5344CB8AC3E}">
        <p14:creationId xmlns:p14="http://schemas.microsoft.com/office/powerpoint/2010/main" val="34392469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5 (callout)">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2110389" cy="4254503"/>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5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CDFAC2BD-205E-4A4E-8D7B-A3B7C445E6DE}"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737584"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5038335"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7339086"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9641711"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0" y="5523076"/>
            <a:ext cx="1774677"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2684714371"/>
      </p:ext>
    </p:extLst>
  </p:cSld>
  <p:clrMapOvr>
    <a:masterClrMapping/>
  </p:clrMapOvr>
  <p:extLst>
    <p:ext uri="{DCECCB84-F9BA-43D5-87BE-67443E8EF086}">
      <p15:sldGuideLst xmlns:p15="http://schemas.microsoft.com/office/powerpoint/2012/main">
        <p15:guide id="3" pos="1723">
          <p15:clr>
            <a:srgbClr val="A4A3A4"/>
          </p15:clr>
        </p15:guide>
        <p15:guide id="4" pos="1605">
          <p15:clr>
            <a:srgbClr val="A4A3A4"/>
          </p15:clr>
        </p15:guide>
        <p15:guide id="5" pos="3056">
          <p15:clr>
            <a:srgbClr val="A4A3A4"/>
          </p15:clr>
        </p15:guide>
        <p15:guide id="6" pos="4502">
          <p15:clr>
            <a:srgbClr val="A4A3A4"/>
          </p15:clr>
        </p15:guide>
        <p15:guide id="9" orient="horz" pos="2444">
          <p15:clr>
            <a:srgbClr val="A4A3A4"/>
          </p15:clr>
        </p15:guide>
        <p15:guide id="10" orient="horz" pos="2555">
          <p15:clr>
            <a:srgbClr val="A4A3A4"/>
          </p15:clr>
        </p15:guide>
        <p15:guide id="13" pos="3171">
          <p15:clr>
            <a:srgbClr val="A4A3A4"/>
          </p15:clr>
        </p15:guide>
        <p15:guide id="14" pos="4621">
          <p15:clr>
            <a:srgbClr val="A4A3A4"/>
          </p15:clr>
        </p15:guide>
        <p15:guide id="15" pos="5956">
          <p15:clr>
            <a:srgbClr val="A4A3A4"/>
          </p15:clr>
        </p15:guide>
        <p15:guide id="16" pos="6072">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1728216" cy="4254503"/>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6</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F1D42824-EDA5-41E5-B8DF-99DCC194F2AC}"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354442"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4272554"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6189657"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8107265"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21E657-4FEC-52D4-13EC-C2DA74F234FE}"/>
              </a:ext>
            </a:extLst>
          </p:cNvPr>
          <p:cNvSpPr>
            <a:spLocks noGrp="1"/>
          </p:cNvSpPr>
          <p:nvPr>
            <p:ph sz="quarter" idx="24"/>
          </p:nvPr>
        </p:nvSpPr>
        <p:spPr>
          <a:xfrm>
            <a:off x="10024875" y="1844675"/>
            <a:ext cx="1728216" cy="425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4977570"/>
      </p:ext>
    </p:extLst>
  </p:cSld>
  <p:clrMapOvr>
    <a:masterClrMapping/>
  </p:clrMapOvr>
  <p:extLst>
    <p:ext uri="{DCECCB84-F9BA-43D5-87BE-67443E8EF086}">
      <p15:sldGuideLst xmlns:p15="http://schemas.microsoft.com/office/powerpoint/2012/main">
        <p15:guide id="3" pos="1482">
          <p15:clr>
            <a:srgbClr val="A4A3A4"/>
          </p15:clr>
        </p15:guide>
        <p15:guide id="4" pos="1365">
          <p15:clr>
            <a:srgbClr val="A4A3A4"/>
          </p15:clr>
        </p15:guide>
        <p15:guide id="5" pos="3782">
          <p15:clr>
            <a:srgbClr val="A4A3A4"/>
          </p15:clr>
        </p15:guide>
        <p15:guide id="6" pos="4988">
          <p15:clr>
            <a:srgbClr val="A4A3A4"/>
          </p15:clr>
        </p15:guide>
        <p15:guide id="9" orient="horz" pos="2444">
          <p15:clr>
            <a:srgbClr val="A4A3A4"/>
          </p15:clr>
        </p15:guide>
        <p15:guide id="10" orient="horz" pos="2555">
          <p15:clr>
            <a:srgbClr val="A4A3A4"/>
          </p15:clr>
        </p15:guide>
        <p15:guide id="11" pos="6312">
          <p15:clr>
            <a:srgbClr val="A4A3A4"/>
          </p15:clr>
        </p15:guide>
        <p15:guide id="12" pos="6199">
          <p15:clr>
            <a:srgbClr val="A4A3A4"/>
          </p15:clr>
        </p15:guide>
        <p15:guide id="13" pos="3901">
          <p15:clr>
            <a:srgbClr val="A4A3A4"/>
          </p15:clr>
        </p15:guide>
        <p15:guide id="14" pos="5102">
          <p15:clr>
            <a:srgbClr val="A4A3A4"/>
          </p15:clr>
        </p15:guide>
        <p15:guide id="17" pos="2572">
          <p15:clr>
            <a:srgbClr val="A4A3A4"/>
          </p15:clr>
        </p15:guide>
        <p15:guide id="18" pos="2690">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6 (2 rows)">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1728216" cy="2033657"/>
          </a:xfrm>
          <a:noFill/>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6 (2 rows)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9950F7AA-F4DF-4F5B-9FF2-D27864DD08EF}"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354442" y="1844675"/>
            <a:ext cx="1728216" cy="203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4272049" y="1844675"/>
            <a:ext cx="172821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6189657" y="1844675"/>
            <a:ext cx="172821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8107265" y="1844675"/>
            <a:ext cx="172821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21E657-4FEC-52D4-13EC-C2DA74F234FE}"/>
              </a:ext>
            </a:extLst>
          </p:cNvPr>
          <p:cNvSpPr>
            <a:spLocks noGrp="1"/>
          </p:cNvSpPr>
          <p:nvPr>
            <p:ph sz="quarter" idx="24"/>
          </p:nvPr>
        </p:nvSpPr>
        <p:spPr>
          <a:xfrm>
            <a:off x="10024875" y="1844675"/>
            <a:ext cx="1728216"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6">
            <a:extLst>
              <a:ext uri="{FF2B5EF4-FFF2-40B4-BE49-F238E27FC236}">
                <a16:creationId xmlns:a16="http://schemas.microsoft.com/office/drawing/2014/main" id="{8091D36D-31E4-1761-D08E-8B86DA62A4EC}"/>
              </a:ext>
            </a:extLst>
          </p:cNvPr>
          <p:cNvSpPr>
            <a:spLocks noGrp="1"/>
          </p:cNvSpPr>
          <p:nvPr>
            <p:ph sz="quarter" idx="25"/>
          </p:nvPr>
        </p:nvSpPr>
        <p:spPr>
          <a:xfrm>
            <a:off x="436833" y="4056063"/>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19">
            <a:extLst>
              <a:ext uri="{FF2B5EF4-FFF2-40B4-BE49-F238E27FC236}">
                <a16:creationId xmlns:a16="http://schemas.microsoft.com/office/drawing/2014/main" id="{03BA4E21-EE85-3D0A-B246-56B8B6291E18}"/>
              </a:ext>
            </a:extLst>
          </p:cNvPr>
          <p:cNvSpPr>
            <a:spLocks noGrp="1"/>
          </p:cNvSpPr>
          <p:nvPr>
            <p:ph sz="quarter" idx="26"/>
          </p:nvPr>
        </p:nvSpPr>
        <p:spPr>
          <a:xfrm>
            <a:off x="2354442" y="4056062"/>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21">
            <a:extLst>
              <a:ext uri="{FF2B5EF4-FFF2-40B4-BE49-F238E27FC236}">
                <a16:creationId xmlns:a16="http://schemas.microsoft.com/office/drawing/2014/main" id="{3C3E193D-615A-6167-11D8-E8DEDD685D81}"/>
              </a:ext>
            </a:extLst>
          </p:cNvPr>
          <p:cNvSpPr>
            <a:spLocks noGrp="1"/>
          </p:cNvSpPr>
          <p:nvPr>
            <p:ph sz="quarter" idx="27"/>
          </p:nvPr>
        </p:nvSpPr>
        <p:spPr>
          <a:xfrm>
            <a:off x="4272049" y="4056063"/>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23">
            <a:extLst>
              <a:ext uri="{FF2B5EF4-FFF2-40B4-BE49-F238E27FC236}">
                <a16:creationId xmlns:a16="http://schemas.microsoft.com/office/drawing/2014/main" id="{A406B6FC-8EFF-1A68-5829-0AA51F24F2A4}"/>
              </a:ext>
            </a:extLst>
          </p:cNvPr>
          <p:cNvSpPr>
            <a:spLocks noGrp="1"/>
          </p:cNvSpPr>
          <p:nvPr>
            <p:ph sz="quarter" idx="28"/>
          </p:nvPr>
        </p:nvSpPr>
        <p:spPr>
          <a:xfrm>
            <a:off x="6189657" y="4056062"/>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25">
            <a:extLst>
              <a:ext uri="{FF2B5EF4-FFF2-40B4-BE49-F238E27FC236}">
                <a16:creationId xmlns:a16="http://schemas.microsoft.com/office/drawing/2014/main" id="{9A95B9C7-9D65-C66C-4D7B-97B5536D3E16}"/>
              </a:ext>
            </a:extLst>
          </p:cNvPr>
          <p:cNvSpPr>
            <a:spLocks noGrp="1"/>
          </p:cNvSpPr>
          <p:nvPr>
            <p:ph sz="quarter" idx="29"/>
          </p:nvPr>
        </p:nvSpPr>
        <p:spPr>
          <a:xfrm>
            <a:off x="8107265" y="4056063"/>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Content Placeholder 27">
            <a:extLst>
              <a:ext uri="{FF2B5EF4-FFF2-40B4-BE49-F238E27FC236}">
                <a16:creationId xmlns:a16="http://schemas.microsoft.com/office/drawing/2014/main" id="{364B8AFF-5FD9-FA19-E367-16E9B1B9D6F4}"/>
              </a:ext>
            </a:extLst>
          </p:cNvPr>
          <p:cNvSpPr>
            <a:spLocks noGrp="1"/>
          </p:cNvSpPr>
          <p:nvPr>
            <p:ph sz="quarter" idx="30"/>
          </p:nvPr>
        </p:nvSpPr>
        <p:spPr>
          <a:xfrm>
            <a:off x="10024875" y="4056062"/>
            <a:ext cx="1728216" cy="2039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9965665"/>
      </p:ext>
    </p:extLst>
  </p:cSld>
  <p:clrMapOvr>
    <a:masterClrMapping/>
  </p:clrMapOvr>
  <p:extLst>
    <p:ext uri="{DCECCB84-F9BA-43D5-87BE-67443E8EF086}">
      <p15:sldGuideLst xmlns:p15="http://schemas.microsoft.com/office/powerpoint/2012/main">
        <p15:guide id="3" pos="1482">
          <p15:clr>
            <a:srgbClr val="A4A3A4"/>
          </p15:clr>
        </p15:guide>
        <p15:guide id="4" pos="1365">
          <p15:clr>
            <a:srgbClr val="A4A3A4"/>
          </p15:clr>
        </p15:guide>
        <p15:guide id="5" pos="3782">
          <p15:clr>
            <a:srgbClr val="A4A3A4"/>
          </p15:clr>
        </p15:guide>
        <p15:guide id="6" pos="4988">
          <p15:clr>
            <a:srgbClr val="A4A3A4"/>
          </p15:clr>
        </p15:guide>
        <p15:guide id="9" orient="horz" pos="2444">
          <p15:clr>
            <a:srgbClr val="A4A3A4"/>
          </p15:clr>
        </p15:guide>
        <p15:guide id="10" orient="horz" pos="2555">
          <p15:clr>
            <a:srgbClr val="A4A3A4"/>
          </p15:clr>
        </p15:guide>
        <p15:guide id="11" pos="6312">
          <p15:clr>
            <a:srgbClr val="A4A3A4"/>
          </p15:clr>
        </p15:guide>
        <p15:guide id="12" pos="6199">
          <p15:clr>
            <a:srgbClr val="A4A3A4"/>
          </p15:clr>
        </p15:guide>
        <p15:guide id="13" pos="3901">
          <p15:clr>
            <a:srgbClr val="A4A3A4"/>
          </p15:clr>
        </p15:guide>
        <p15:guide id="14" pos="5102">
          <p15:clr>
            <a:srgbClr val="A4A3A4"/>
          </p15:clr>
        </p15:guide>
        <p15:guide id="17" pos="2572">
          <p15:clr>
            <a:srgbClr val="A4A3A4"/>
          </p15:clr>
        </p15:guide>
        <p15:guide id="18" pos="269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6 (callout 1)">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6833" y="1844675"/>
            <a:ext cx="1728216" cy="4254503"/>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6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180AF999-EA91-405B-87ED-33B5D4843A34}"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354442"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4272049"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6189657"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8107265"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21E657-4FEC-52D4-13EC-C2DA74F234FE}"/>
              </a:ext>
            </a:extLst>
          </p:cNvPr>
          <p:cNvSpPr>
            <a:spLocks noGrp="1"/>
          </p:cNvSpPr>
          <p:nvPr>
            <p:ph sz="quarter" idx="24"/>
          </p:nvPr>
        </p:nvSpPr>
        <p:spPr>
          <a:xfrm>
            <a:off x="10024875" y="1844675"/>
            <a:ext cx="1728216" cy="425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0" y="5521325"/>
            <a:ext cx="1385843"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2056811167"/>
      </p:ext>
    </p:extLst>
  </p:cSld>
  <p:clrMapOvr>
    <a:masterClrMapping/>
  </p:clrMapOvr>
  <p:extLst>
    <p:ext uri="{DCECCB84-F9BA-43D5-87BE-67443E8EF086}">
      <p15:sldGuideLst xmlns:p15="http://schemas.microsoft.com/office/powerpoint/2012/main">
        <p15:guide id="3" pos="1482" userDrawn="1">
          <p15:clr>
            <a:srgbClr val="A4A3A4"/>
          </p15:clr>
        </p15:guide>
        <p15:guide id="4" pos="1365" userDrawn="1">
          <p15:clr>
            <a:srgbClr val="A4A3A4"/>
          </p15:clr>
        </p15:guide>
        <p15:guide id="5" pos="3782" userDrawn="1">
          <p15:clr>
            <a:srgbClr val="A4A3A4"/>
          </p15:clr>
        </p15:guide>
        <p15:guide id="6" pos="4988" userDrawn="1">
          <p15:clr>
            <a:srgbClr val="A4A3A4"/>
          </p15:clr>
        </p15:guide>
        <p15:guide id="9" orient="horz" pos="2444" userDrawn="1">
          <p15:clr>
            <a:srgbClr val="A4A3A4"/>
          </p15:clr>
        </p15:guide>
        <p15:guide id="10" orient="horz" pos="2555" userDrawn="1">
          <p15:clr>
            <a:srgbClr val="A4A3A4"/>
          </p15:clr>
        </p15:guide>
        <p15:guide id="11" pos="6312" userDrawn="1">
          <p15:clr>
            <a:srgbClr val="A4A3A4"/>
          </p15:clr>
        </p15:guide>
        <p15:guide id="12" pos="6199" userDrawn="1">
          <p15:clr>
            <a:srgbClr val="A4A3A4"/>
          </p15:clr>
        </p15:guide>
        <p15:guide id="13" pos="3901" userDrawn="1">
          <p15:clr>
            <a:srgbClr val="A4A3A4"/>
          </p15:clr>
        </p15:guide>
        <p15:guide id="14" pos="5101" userDrawn="1">
          <p15:clr>
            <a:srgbClr val="A4A3A4"/>
          </p15:clr>
        </p15:guide>
        <p15:guide id="17" pos="2572" userDrawn="1">
          <p15:clr>
            <a:srgbClr val="A4A3A4"/>
          </p15:clr>
        </p15:guide>
        <p15:guide id="18" pos="2691" userDrawn="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Content Photo</a:t>
            </a:r>
          </a:p>
        </p:txBody>
      </p:sp>
    </p:spTree>
    <p:extLst>
      <p:ext uri="{BB962C8B-B14F-4D97-AF65-F5344CB8AC3E}">
        <p14:creationId xmlns:p14="http://schemas.microsoft.com/office/powerpoint/2010/main" val="25826085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Photo 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1B17997-A9A6-FFFE-2797-D99AE1E580A9}"/>
              </a:ext>
            </a:extLst>
          </p:cNvPr>
          <p:cNvSpPr>
            <a:spLocks noGrp="1"/>
          </p:cNvSpPr>
          <p:nvPr>
            <p:ph type="pic" sz="quarter" idx="17"/>
          </p:nvPr>
        </p:nvSpPr>
        <p:spPr>
          <a:xfrm>
            <a:off x="438912" y="1844676"/>
            <a:ext cx="11328400" cy="4254500"/>
          </a:xfrm>
          <a:solidFill>
            <a:srgbClr val="CCCDCE"/>
          </a:solidFill>
        </p:spPr>
        <p:txBody>
          <a:bodyPr/>
          <a:lstStyle/>
          <a:p>
            <a:r>
              <a:rPr lang="en-US" dirty="0"/>
              <a:t>Click icon to add picture</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1</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2745E27F-B980-4982-9E37-4E02C41B14ED}"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11311128"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336058403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Photo 2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1 (Right)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78593984-F8C6-442E-B252-589160D7C548}"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40723" y="1844675"/>
            <a:ext cx="5559552"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5565013"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0" name="Picture Placeholder 9">
            <a:extLst>
              <a:ext uri="{FF2B5EF4-FFF2-40B4-BE49-F238E27FC236}">
                <a16:creationId xmlns:a16="http://schemas.microsoft.com/office/drawing/2014/main" id="{40C3D984-DE98-83DD-85E1-44F2184DB35C}"/>
              </a:ext>
            </a:extLst>
          </p:cNvPr>
          <p:cNvSpPr>
            <a:spLocks noGrp="1"/>
          </p:cNvSpPr>
          <p:nvPr>
            <p:ph type="pic" sz="quarter" idx="17"/>
          </p:nvPr>
        </p:nvSpPr>
        <p:spPr>
          <a:xfrm>
            <a:off x="6199060" y="1844675"/>
            <a:ext cx="5559552" cy="4251960"/>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172370067"/>
      </p:ext>
    </p:extLst>
  </p:cSld>
  <p:clrMapOvr>
    <a:masterClrMapping/>
  </p:clrMapOvr>
  <p:extLst>
    <p:ext uri="{DCECCB84-F9BA-43D5-87BE-67443E8EF086}">
      <p15:sldGuideLst xmlns:p15="http://schemas.microsoft.com/office/powerpoint/2012/main">
        <p15:guide id="1" pos="3782">
          <p15:clr>
            <a:srgbClr val="A4A3A4"/>
          </p15:clr>
        </p15:guide>
        <p15:guide id="2" pos="3901">
          <p15:clr>
            <a:srgbClr val="A4A3A4"/>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Photo 2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2 (Left)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5316F24D-359A-447A-9952-2EDF9C61A057}"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8" name="Content Placeholder 7">
            <a:extLst>
              <a:ext uri="{FF2B5EF4-FFF2-40B4-BE49-F238E27FC236}">
                <a16:creationId xmlns:a16="http://schemas.microsoft.com/office/drawing/2014/main" id="{A9092161-EBF8-FDB6-E5E6-1A57842BA1B3}"/>
              </a:ext>
            </a:extLst>
          </p:cNvPr>
          <p:cNvSpPr>
            <a:spLocks noGrp="1"/>
          </p:cNvSpPr>
          <p:nvPr>
            <p:ph sz="quarter" idx="17"/>
          </p:nvPr>
        </p:nvSpPr>
        <p:spPr>
          <a:xfrm>
            <a:off x="6199060" y="1848852"/>
            <a:ext cx="5559552" cy="4242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a:extLst>
              <a:ext uri="{FF2B5EF4-FFF2-40B4-BE49-F238E27FC236}">
                <a16:creationId xmlns:a16="http://schemas.microsoft.com/office/drawing/2014/main" id="{9B8B6CF2-C31C-4C76-4F73-41D54912F83B}"/>
              </a:ext>
            </a:extLst>
          </p:cNvPr>
          <p:cNvSpPr>
            <a:spLocks noGrp="1"/>
          </p:cNvSpPr>
          <p:nvPr>
            <p:ph type="pic" sz="quarter" idx="18"/>
          </p:nvPr>
        </p:nvSpPr>
        <p:spPr>
          <a:xfrm>
            <a:off x="440723" y="1844675"/>
            <a:ext cx="5559552" cy="4254500"/>
          </a:xfrm>
          <a:solidFill>
            <a:srgbClr val="CCCDCE"/>
          </a:solidFill>
        </p:spPr>
        <p:txBody>
          <a:bodyPr/>
          <a:lstStyle/>
          <a:p>
            <a:r>
              <a:rPr lang="en-US" dirty="0"/>
              <a:t>Click icon to add picture</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199060" y="5695950"/>
            <a:ext cx="5559552"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1455409668"/>
      </p:ext>
    </p:extLst>
  </p:cSld>
  <p:clrMapOvr>
    <a:masterClrMapping/>
  </p:clrMapOvr>
  <p:extLst>
    <p:ext uri="{DCECCB84-F9BA-43D5-87BE-67443E8EF086}">
      <p15:sldGuideLst xmlns:p15="http://schemas.microsoft.com/office/powerpoint/2012/main">
        <p15:guide id="1" pos="3782">
          <p15:clr>
            <a:srgbClr val="A4A3A4"/>
          </p15:clr>
        </p15:guide>
        <p15:guide id="2" pos="3901">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Photo 3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3 (Left)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906100EC-F3A6-4579-8D5E-7BA66D2FF168}"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3648456" cy="425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4268298"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38912" y="5695950"/>
            <a:ext cx="7477951"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8" name="Picture Placeholder 7">
            <a:extLst>
              <a:ext uri="{FF2B5EF4-FFF2-40B4-BE49-F238E27FC236}">
                <a16:creationId xmlns:a16="http://schemas.microsoft.com/office/drawing/2014/main" id="{A4FD4873-DE25-D200-CF58-177E1C876CFB}"/>
              </a:ext>
            </a:extLst>
          </p:cNvPr>
          <p:cNvSpPr>
            <a:spLocks noGrp="1"/>
          </p:cNvSpPr>
          <p:nvPr>
            <p:ph type="pic" sz="quarter" idx="18"/>
          </p:nvPr>
        </p:nvSpPr>
        <p:spPr>
          <a:xfrm>
            <a:off x="8106974" y="1844675"/>
            <a:ext cx="3648456" cy="4251324"/>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578746855"/>
      </p:ext>
    </p:extLst>
  </p:cSld>
  <p:clrMapOvr>
    <a:masterClrMapping/>
  </p:clrMapOvr>
  <p:extLst>
    <p:ext uri="{DCECCB84-F9BA-43D5-87BE-67443E8EF086}">
      <p15:sldGuideLst xmlns:p15="http://schemas.microsoft.com/office/powerpoint/2012/main">
        <p15:guide id="3" pos="2691">
          <p15:clr>
            <a:srgbClr val="A4A3A4"/>
          </p15:clr>
        </p15:guide>
        <p15:guide id="4" pos="2573">
          <p15:clr>
            <a:srgbClr val="A4A3A4"/>
          </p15:clr>
        </p15:guide>
        <p15:guide id="5" pos="4987">
          <p15:clr>
            <a:srgbClr val="A4A3A4"/>
          </p15:clr>
        </p15:guide>
        <p15:guide id="6" pos="5102">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Photo 3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3 (left)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800B4F66-8975-492A-9798-ED525FA3C5D0}"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4268298"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8106973"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4268299" y="5695950"/>
            <a:ext cx="7481742"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8" name="Picture Placeholder 7">
            <a:extLst>
              <a:ext uri="{FF2B5EF4-FFF2-40B4-BE49-F238E27FC236}">
                <a16:creationId xmlns:a16="http://schemas.microsoft.com/office/drawing/2014/main" id="{34D0B75D-F28F-C4F0-9B45-D3D3F820456F}"/>
              </a:ext>
            </a:extLst>
          </p:cNvPr>
          <p:cNvSpPr>
            <a:spLocks noGrp="1"/>
          </p:cNvSpPr>
          <p:nvPr>
            <p:ph type="pic" sz="quarter" idx="19"/>
          </p:nvPr>
        </p:nvSpPr>
        <p:spPr>
          <a:xfrm>
            <a:off x="438912" y="1844674"/>
            <a:ext cx="3648456" cy="4251325"/>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2465764335"/>
      </p:ext>
    </p:extLst>
  </p:cSld>
  <p:clrMapOvr>
    <a:masterClrMapping/>
  </p:clrMapOvr>
  <p:extLst>
    <p:ext uri="{DCECCB84-F9BA-43D5-87BE-67443E8EF086}">
      <p15:sldGuideLst xmlns:p15="http://schemas.microsoft.com/office/powerpoint/2012/main">
        <p15:guide id="3" pos="2691">
          <p15:clr>
            <a:srgbClr val="A4A3A4"/>
          </p15:clr>
        </p15:guide>
        <p15:guide id="4" pos="2573">
          <p15:clr>
            <a:srgbClr val="A4A3A4"/>
          </p15:clr>
        </p15:guide>
        <p15:guide id="5" pos="4987">
          <p15:clr>
            <a:srgbClr val="A4A3A4"/>
          </p15:clr>
        </p15:guide>
        <p15:guide id="6" pos="5102">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Photo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8BFD-F669-979A-0616-72DC8F4BFDAA}"/>
              </a:ext>
            </a:extLst>
          </p:cNvPr>
          <p:cNvSpPr>
            <a:spLocks noGrp="1"/>
          </p:cNvSpPr>
          <p:nvPr>
            <p:ph type="ctrTitle" hasCustomPrompt="1"/>
          </p:nvPr>
        </p:nvSpPr>
        <p:spPr>
          <a:xfrm>
            <a:off x="434147" y="511175"/>
            <a:ext cx="5569777" cy="1333500"/>
          </a:xfrm>
        </p:spPr>
        <p:txBody>
          <a:bodyPr anchor="t">
            <a:noAutofit/>
          </a:bodyPr>
          <a:lstStyle>
            <a:lvl1pPr algn="l">
              <a:defRPr sz="4800"/>
            </a:lvl1pPr>
          </a:lstStyle>
          <a:p>
            <a:r>
              <a:rPr lang="en-US"/>
              <a:t>Title 3: Photo </a:t>
            </a:r>
            <a:br>
              <a:rPr lang="en-US"/>
            </a:br>
            <a:r>
              <a:rPr lang="en-US"/>
              <a:t>Cover image right</a:t>
            </a:r>
          </a:p>
        </p:txBody>
      </p:sp>
      <p:sp>
        <p:nvSpPr>
          <p:cNvPr id="3" name="Subtitle 2">
            <a:extLst>
              <a:ext uri="{FF2B5EF4-FFF2-40B4-BE49-F238E27FC236}">
                <a16:creationId xmlns:a16="http://schemas.microsoft.com/office/drawing/2014/main" id="{BB31F2FF-0C75-BF44-86C2-C46CB6811B93}"/>
              </a:ext>
            </a:extLst>
          </p:cNvPr>
          <p:cNvSpPr>
            <a:spLocks noGrp="1"/>
          </p:cNvSpPr>
          <p:nvPr>
            <p:ph type="subTitle" idx="1" hasCustomPrompt="1"/>
          </p:nvPr>
        </p:nvSpPr>
        <p:spPr>
          <a:xfrm>
            <a:off x="434148" y="2505459"/>
            <a:ext cx="5571301" cy="923541"/>
          </a:xfrm>
        </p:spPr>
        <p:txBody>
          <a:bodyPr>
            <a:no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Subhead (delete this box if not using)</a:t>
            </a:r>
          </a:p>
        </p:txBody>
      </p:sp>
      <p:sp>
        <p:nvSpPr>
          <p:cNvPr id="4" name="Date Placeholder 3">
            <a:extLst>
              <a:ext uri="{FF2B5EF4-FFF2-40B4-BE49-F238E27FC236}">
                <a16:creationId xmlns:a16="http://schemas.microsoft.com/office/drawing/2014/main" id="{7FE453A4-6BC9-5426-0B4B-22325AC1476B}"/>
              </a:ext>
            </a:extLst>
          </p:cNvPr>
          <p:cNvSpPr>
            <a:spLocks noGrp="1"/>
          </p:cNvSpPr>
          <p:nvPr>
            <p:ph type="dt" sz="half" idx="10"/>
          </p:nvPr>
        </p:nvSpPr>
        <p:spPr/>
        <p:txBody>
          <a:bodyPr vert="horz" lIns="0" tIns="0" rIns="0" bIns="0" rtlCol="0" anchor="ctr">
            <a:noAutofit/>
          </a:bodyPr>
          <a:lstStyle>
            <a:lvl1pPr>
              <a:defRPr lang="en-US" smtClean="0"/>
            </a:lvl1pPr>
          </a:lstStyle>
          <a:p>
            <a:fld id="{2D4BD4E3-4A62-46AB-9745-67459BA02860}" type="datetime1">
              <a:rPr lang="en-US" smtClean="0"/>
              <a:pPr/>
              <a:t>7/22/2026</a:t>
            </a:fld>
            <a:endParaRPr lang="en-US" dirty="0"/>
          </a:p>
        </p:txBody>
      </p:sp>
      <p:sp>
        <p:nvSpPr>
          <p:cNvPr id="9" name="Text Placeholder 8">
            <a:extLst>
              <a:ext uri="{FF2B5EF4-FFF2-40B4-BE49-F238E27FC236}">
                <a16:creationId xmlns:a16="http://schemas.microsoft.com/office/drawing/2014/main" id="{B89A907C-2A7F-3E63-AB97-542B96D4682E}"/>
              </a:ext>
            </a:extLst>
          </p:cNvPr>
          <p:cNvSpPr>
            <a:spLocks noGrp="1"/>
          </p:cNvSpPr>
          <p:nvPr>
            <p:ph type="body" sz="quarter" idx="13" hasCustomPrompt="1"/>
          </p:nvPr>
        </p:nvSpPr>
        <p:spPr>
          <a:xfrm>
            <a:off x="434148" y="3903788"/>
            <a:ext cx="5486400" cy="528350"/>
          </a:xfrm>
        </p:spPr>
        <p:txBody>
          <a:bodyPr>
            <a:noAutofit/>
          </a:bodyPr>
          <a:lstStyle>
            <a:lvl1pPr>
              <a:defRPr sz="1600" b="1"/>
            </a:lvl1pPr>
            <a:lvl2pPr marL="0" indent="0">
              <a:buFont typeface="Calibri" panose="020F0502020204030204" pitchFamily="34" charset="0"/>
              <a:buChar char="​"/>
              <a:defRPr sz="1000" b="1" cap="all" baseline="0"/>
            </a:lvl2pPr>
          </a:lstStyle>
          <a:p>
            <a:pPr lvl="0"/>
            <a:r>
              <a:rPr lang="en-US"/>
              <a:t>[Add Presenter Name, use TAB to add date]</a:t>
            </a:r>
          </a:p>
          <a:p>
            <a:pPr lvl="1"/>
            <a:r>
              <a:rPr lang="en-US"/>
              <a:t>Second level</a:t>
            </a:r>
          </a:p>
        </p:txBody>
      </p:sp>
      <p:sp>
        <p:nvSpPr>
          <p:cNvPr id="10" name="Picture Placeholder 9">
            <a:extLst>
              <a:ext uri="{FF2B5EF4-FFF2-40B4-BE49-F238E27FC236}">
                <a16:creationId xmlns:a16="http://schemas.microsoft.com/office/drawing/2014/main" id="{BC37D63E-F11B-6E1F-DEDE-34363648F4F8}"/>
              </a:ext>
            </a:extLst>
          </p:cNvPr>
          <p:cNvSpPr>
            <a:spLocks noGrp="1"/>
          </p:cNvSpPr>
          <p:nvPr>
            <p:ph type="pic" sz="quarter" idx="14"/>
          </p:nvPr>
        </p:nvSpPr>
        <p:spPr>
          <a:xfrm>
            <a:off x="7023653" y="0"/>
            <a:ext cx="5168348" cy="6858000"/>
          </a:xfrm>
          <a:solidFill>
            <a:srgbClr val="CCCDCE"/>
          </a:solidFill>
        </p:spPr>
        <p:txBody>
          <a:bodyPr>
            <a:noAutofit/>
          </a:bodyPr>
          <a:lstStyle/>
          <a:p>
            <a:r>
              <a:rPr lang="en-US" dirty="0"/>
              <a:t>Click icon to add picture</a:t>
            </a:r>
          </a:p>
        </p:txBody>
      </p:sp>
      <p:grpSp>
        <p:nvGrpSpPr>
          <p:cNvPr id="11" name="Group 10">
            <a:extLst>
              <a:ext uri="{FF2B5EF4-FFF2-40B4-BE49-F238E27FC236}">
                <a16:creationId xmlns:a16="http://schemas.microsoft.com/office/drawing/2014/main" id="{5402C9D6-C9DA-94ED-5CA9-91B08105F41D}"/>
              </a:ext>
            </a:extLst>
          </p:cNvPr>
          <p:cNvGrpSpPr/>
          <p:nvPr userDrawn="1"/>
        </p:nvGrpSpPr>
        <p:grpSpPr>
          <a:xfrm>
            <a:off x="12389142" y="0"/>
            <a:ext cx="1525492" cy="6858000"/>
            <a:chOff x="12389142" y="0"/>
            <a:chExt cx="1525492" cy="6858000"/>
          </a:xfrm>
        </p:grpSpPr>
        <p:sp>
          <p:nvSpPr>
            <p:cNvPr id="12" name="Rectangle 11">
              <a:extLst>
                <a:ext uri="{FF2B5EF4-FFF2-40B4-BE49-F238E27FC236}">
                  <a16:creationId xmlns:a16="http://schemas.microsoft.com/office/drawing/2014/main" id="{80D05EE0-113E-4EF0-2058-C4BBE5A0E284}"/>
                </a:ext>
              </a:extLst>
            </p:cNvPr>
            <p:cNvSpPr/>
            <p:nvPr userDrawn="1"/>
          </p:nvSpPr>
          <p:spPr>
            <a:xfrm>
              <a:off x="12389142" y="0"/>
              <a:ext cx="1525492" cy="6858000"/>
            </a:xfrm>
            <a:prstGeom prst="rect">
              <a:avLst/>
            </a:prstGeom>
            <a:solidFill>
              <a:srgbClr val="DBDBDB"/>
            </a:solidFill>
            <a:ln>
              <a:noFill/>
            </a:ln>
          </p:spPr>
          <p:style>
            <a:lnRef idx="2">
              <a:schemeClr val="accent1">
                <a:shade val="15000"/>
              </a:schemeClr>
            </a:lnRef>
            <a:fillRef idx="1">
              <a:schemeClr val="accent1"/>
            </a:fillRef>
            <a:effectRef idx="0">
              <a:schemeClr val="accent1"/>
            </a:effectRef>
            <a:fontRef idx="minor">
              <a:schemeClr val="lt1"/>
            </a:fontRef>
          </p:style>
          <p:txBody>
            <a:bodyPr tIns="64008" rIns="64008" rtlCol="0" anchor="t">
              <a:noAutofit/>
            </a:bodyPr>
            <a:lstStyle/>
            <a:p>
              <a:pPr algn="l">
                <a:spcBef>
                  <a:spcPts val="900"/>
                </a:spcBef>
              </a:pPr>
              <a:r>
                <a:rPr lang="en-US" sz="1050" b="1" dirty="0">
                  <a:solidFill>
                    <a:srgbClr val="222B36"/>
                  </a:solidFill>
                </a:rPr>
                <a:t>Tips Sidebar</a:t>
              </a:r>
              <a:br>
                <a:rPr lang="en-US" sz="1050" b="1" dirty="0">
                  <a:solidFill>
                    <a:srgbClr val="222B36"/>
                  </a:solidFill>
                </a:rPr>
              </a:br>
              <a:endParaRPr lang="en-US" sz="1050" b="1" dirty="0">
                <a:solidFill>
                  <a:srgbClr val="222B36"/>
                </a:solidFill>
              </a:endParaRPr>
            </a:p>
            <a:p>
              <a:pPr algn="l">
                <a:spcBef>
                  <a:spcPts val="600"/>
                </a:spcBef>
              </a:pPr>
              <a:r>
                <a:rPr lang="en-US" sz="900" b="1" dirty="0">
                  <a:solidFill>
                    <a:srgbClr val="222B36"/>
                  </a:solidFill>
                </a:rPr>
                <a:t>ADD TEXT</a:t>
              </a:r>
            </a:p>
            <a:p>
              <a:pPr algn="l">
                <a:spcBef>
                  <a:spcPts val="300"/>
                </a:spcBef>
              </a:pPr>
              <a:r>
                <a:rPr lang="en-US" sz="900" dirty="0">
                  <a:solidFill>
                    <a:srgbClr val="222B36"/>
                  </a:solidFill>
                </a:rPr>
                <a:t>Placeholders have defined text levels. </a:t>
              </a:r>
            </a:p>
            <a:p>
              <a:pPr algn="l">
                <a:spcBef>
                  <a:spcPts val="600"/>
                </a:spcBef>
              </a:pPr>
              <a:r>
                <a:rPr lang="en-US" sz="900" dirty="0">
                  <a:solidFill>
                    <a:srgbClr val="222B36"/>
                  </a:solidFill>
                </a:rPr>
                <a:t>Use </a:t>
              </a:r>
              <a:r>
                <a:rPr lang="en-US" sz="900" b="1" dirty="0">
                  <a:solidFill>
                    <a:srgbClr val="222B36"/>
                  </a:solidFill>
                </a:rPr>
                <a:t>TAB</a:t>
              </a:r>
              <a:r>
                <a:rPr lang="en-US" sz="900" dirty="0">
                  <a:solidFill>
                    <a:srgbClr val="222B36"/>
                  </a:solidFill>
                </a:rPr>
                <a:t> to insert </a:t>
              </a:r>
              <a:r>
                <a:rPr lang="en-US" sz="900" i="1" dirty="0">
                  <a:solidFill>
                    <a:srgbClr val="222B36"/>
                  </a:solidFill>
                </a:rPr>
                <a:t>next</a:t>
              </a:r>
              <a:r>
                <a:rPr lang="en-US" sz="900" dirty="0">
                  <a:solidFill>
                    <a:srgbClr val="222B36"/>
                  </a:solidFill>
                </a:rPr>
                <a:t> text level.</a:t>
              </a:r>
            </a:p>
            <a:p>
              <a:pPr algn="l">
                <a:spcBef>
                  <a:spcPts val="600"/>
                </a:spcBef>
              </a:pPr>
              <a:r>
                <a:rPr lang="en-US" sz="900" dirty="0">
                  <a:solidFill>
                    <a:srgbClr val="222B36"/>
                  </a:solidFill>
                </a:rPr>
                <a:t>Use </a:t>
              </a:r>
              <a:r>
                <a:rPr lang="en-US" sz="900" b="1" dirty="0">
                  <a:solidFill>
                    <a:srgbClr val="222B36"/>
                  </a:solidFill>
                </a:rPr>
                <a:t>TAB+SHIFT </a:t>
              </a:r>
              <a:r>
                <a:rPr lang="en-US" sz="900" dirty="0">
                  <a:solidFill>
                    <a:srgbClr val="222B36"/>
                  </a:solidFill>
                </a:rPr>
                <a:t>to insert </a:t>
              </a:r>
              <a:r>
                <a:rPr lang="en-US" sz="900" i="1" dirty="0">
                  <a:solidFill>
                    <a:srgbClr val="222B36"/>
                  </a:solidFill>
                </a:rPr>
                <a:t>previous</a:t>
              </a:r>
              <a:r>
                <a:rPr lang="en-US" sz="900" dirty="0">
                  <a:solidFill>
                    <a:srgbClr val="222B36"/>
                  </a:solidFill>
                </a:rPr>
                <a:t> text level. </a:t>
              </a:r>
            </a:p>
            <a:p>
              <a:pPr marL="0" indent="0" algn="l">
                <a:spcBef>
                  <a:spcPts val="300"/>
                </a:spcBef>
                <a:spcAft>
                  <a:spcPts val="0"/>
                </a:spcAft>
                <a:buFont typeface="Wingdings" panose="05000000000000000000" pitchFamily="2" charset="2"/>
                <a:buNone/>
              </a:pPr>
              <a:r>
                <a:rPr lang="en-US" sz="900" dirty="0">
                  <a:solidFill>
                    <a:srgbClr val="222B36"/>
                  </a:solidFill>
                </a:rPr>
                <a:t>Level 1: No Bullet</a:t>
              </a:r>
            </a:p>
            <a:p>
              <a:pPr marL="114297" indent="-114297" algn="l">
                <a:spcBef>
                  <a:spcPts val="300"/>
                </a:spcBef>
                <a:spcAft>
                  <a:spcPts val="0"/>
                </a:spcAft>
                <a:buFont typeface="Wingdings" panose="05000000000000000000" pitchFamily="2" charset="2"/>
                <a:buChar char="§"/>
              </a:pPr>
              <a:r>
                <a:rPr lang="en-US" sz="900" dirty="0">
                  <a:solidFill>
                    <a:srgbClr val="222B36"/>
                  </a:solidFill>
                </a:rPr>
                <a:t>Level 2: Bullet 1</a:t>
              </a:r>
            </a:p>
            <a:p>
              <a:pPr marL="231775" indent="-107950" algn="l">
                <a:spcBef>
                  <a:spcPts val="300"/>
                </a:spcBef>
                <a:spcAft>
                  <a:spcPts val="0"/>
                </a:spcAft>
                <a:buFont typeface="Arial" panose="020B0604020202020204" pitchFamily="34" charset="0"/>
                <a:buChar char="–"/>
                <a:tabLst/>
              </a:pPr>
              <a:r>
                <a:rPr lang="en-US" sz="900" dirty="0">
                  <a:solidFill>
                    <a:srgbClr val="222B36"/>
                  </a:solidFill>
                </a:rPr>
                <a:t>Level 3: Bullet 2</a:t>
              </a:r>
            </a:p>
            <a:p>
              <a:pPr marL="347663" indent="-107950" algn="l">
                <a:spcBef>
                  <a:spcPts val="300"/>
                </a:spcBef>
                <a:spcAft>
                  <a:spcPts val="0"/>
                </a:spcAft>
                <a:buFont typeface="Arial" panose="020B0604020202020204" pitchFamily="34" charset="0"/>
                <a:buChar char="–"/>
                <a:tabLst/>
              </a:pPr>
              <a:r>
                <a:rPr lang="en-US" sz="900" dirty="0">
                  <a:solidFill>
                    <a:srgbClr val="222B36"/>
                  </a:solidFill>
                </a:rPr>
                <a:t>Level 4: Bullet 3</a:t>
              </a:r>
            </a:p>
            <a:p>
              <a:pPr marL="512763" indent="-171450" algn="l">
                <a:spcBef>
                  <a:spcPts val="300"/>
                </a:spcBef>
                <a:spcAft>
                  <a:spcPts val="0"/>
                </a:spcAft>
                <a:buFont typeface="Arial" panose="020B0604020202020204" pitchFamily="34" charset="0"/>
                <a:buChar char="–"/>
                <a:tabLst/>
              </a:pPr>
              <a:r>
                <a:rPr lang="en-US" sz="900" dirty="0">
                  <a:solidFill>
                    <a:srgbClr val="222B36"/>
                  </a:solidFill>
                </a:rPr>
                <a:t>Level 5: Bullet 4</a:t>
              </a:r>
            </a:p>
            <a:p>
              <a:pPr marL="0" indent="0" algn="l">
                <a:spcBef>
                  <a:spcPts val="0"/>
                </a:spcBef>
                <a:spcAft>
                  <a:spcPts val="300"/>
                </a:spcAft>
                <a:buFont typeface="Arial" panose="020B0604020202020204" pitchFamily="34" charset="0"/>
                <a:buNone/>
              </a:pPr>
              <a:br>
                <a:rPr lang="en-US" sz="900" dirty="0">
                  <a:solidFill>
                    <a:srgbClr val="222B36"/>
                  </a:solidFill>
                </a:rPr>
              </a:br>
              <a:r>
                <a:rPr lang="en-US" sz="900" dirty="0">
                  <a:solidFill>
                    <a:srgbClr val="222B36"/>
                  </a:solidFill>
                </a:rPr>
                <a:t>____________________</a:t>
              </a:r>
              <a:endParaRPr lang="en-US" sz="900" b="1" dirty="0">
                <a:solidFill>
                  <a:srgbClr val="222B36"/>
                </a:solidFill>
              </a:endParaRPr>
            </a:p>
            <a:p>
              <a:pPr algn="l">
                <a:spcBef>
                  <a:spcPts val="300"/>
                </a:spcBef>
              </a:pPr>
              <a:r>
                <a:rPr lang="en-US" sz="900" b="1" dirty="0">
                  <a:solidFill>
                    <a:srgbClr val="222B36"/>
                  </a:solidFill>
                </a:rPr>
                <a:t>USE BRAND COLORS</a:t>
              </a:r>
            </a:p>
          </p:txBody>
        </p:sp>
        <p:grpSp>
          <p:nvGrpSpPr>
            <p:cNvPr id="13" name="Group 12">
              <a:extLst>
                <a:ext uri="{FF2B5EF4-FFF2-40B4-BE49-F238E27FC236}">
                  <a16:creationId xmlns:a16="http://schemas.microsoft.com/office/drawing/2014/main" id="{3FCC0AC0-554D-3EF0-5E75-710346785773}"/>
                </a:ext>
              </a:extLst>
            </p:cNvPr>
            <p:cNvGrpSpPr/>
            <p:nvPr userDrawn="1"/>
          </p:nvGrpSpPr>
          <p:grpSpPr>
            <a:xfrm>
              <a:off x="12574095" y="3506602"/>
              <a:ext cx="1083381" cy="1711820"/>
              <a:chOff x="12574095" y="3506602"/>
              <a:chExt cx="1083381" cy="1711820"/>
            </a:xfrm>
          </p:grpSpPr>
          <p:sp>
            <p:nvSpPr>
              <p:cNvPr id="34" name="Rectangle: Rounded Corners 33">
                <a:extLst>
                  <a:ext uri="{FF2B5EF4-FFF2-40B4-BE49-F238E27FC236}">
                    <a16:creationId xmlns:a16="http://schemas.microsoft.com/office/drawing/2014/main" id="{0DCE0FDD-77C6-B742-62DE-514A8289EAF1}"/>
                  </a:ext>
                </a:extLst>
              </p:cNvPr>
              <p:cNvSpPr/>
              <p:nvPr userDrawn="1"/>
            </p:nvSpPr>
            <p:spPr>
              <a:xfrm>
                <a:off x="12574095" y="3506602"/>
                <a:ext cx="1083381" cy="1711820"/>
              </a:xfrm>
              <a:prstGeom prst="roundRect">
                <a:avLst>
                  <a:gd name="adj" fmla="val 193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35" name="Picture 34">
                <a:extLst>
                  <a:ext uri="{FF2B5EF4-FFF2-40B4-BE49-F238E27FC236}">
                    <a16:creationId xmlns:a16="http://schemas.microsoft.com/office/drawing/2014/main" id="{8AED1631-1923-451C-BD15-66F38467E01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593542" y="3551769"/>
                <a:ext cx="1044486" cy="1655340"/>
              </a:xfrm>
              <a:prstGeom prst="rect">
                <a:avLst/>
              </a:prstGeom>
            </p:spPr>
          </p:pic>
        </p:grpSp>
        <p:sp>
          <p:nvSpPr>
            <p:cNvPr id="14" name="Arrow: Use only for charts">
              <a:extLst>
                <a:ext uri="{FF2B5EF4-FFF2-40B4-BE49-F238E27FC236}">
                  <a16:creationId xmlns:a16="http://schemas.microsoft.com/office/drawing/2014/main" id="{5A8DF8A3-23E4-50D9-35A4-28FC1569DC9E}"/>
                </a:ext>
              </a:extLst>
            </p:cNvPr>
            <p:cNvSpPr/>
            <p:nvPr userDrawn="1"/>
          </p:nvSpPr>
          <p:spPr>
            <a:xfrm>
              <a:off x="12482801" y="4770358"/>
              <a:ext cx="169484" cy="583974"/>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2868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388 h 579664"/>
                <a:gd name="connsiteX1" fmla="*/ 0 w 166007"/>
                <a:gd name="connsiteY1" fmla="*/ 0 h 579664"/>
                <a:gd name="connsiteX2" fmla="*/ 0 w 166007"/>
                <a:gd name="connsiteY2" fmla="*/ 579664 h 579664"/>
                <a:gd name="connsiteX3" fmla="*/ 166007 w 166007"/>
                <a:gd name="connsiteY3" fmla="*/ 579664 h 579664"/>
              </a:gdLst>
              <a:ahLst/>
              <a:cxnLst>
                <a:cxn ang="0">
                  <a:pos x="connsiteX0" y="connsiteY0"/>
                </a:cxn>
                <a:cxn ang="0">
                  <a:pos x="connsiteX1" y="connsiteY1"/>
                </a:cxn>
                <a:cxn ang="0">
                  <a:pos x="connsiteX2" y="connsiteY2"/>
                </a:cxn>
                <a:cxn ang="0">
                  <a:pos x="connsiteX3" y="connsiteY3"/>
                </a:cxn>
              </a:cxnLst>
              <a:rect l="l" t="t" r="r" b="b"/>
              <a:pathLst>
                <a:path w="166007" h="579664">
                  <a:moveTo>
                    <a:pt x="77266" y="388"/>
                  </a:moveTo>
                  <a:lnTo>
                    <a:pt x="0" y="0"/>
                  </a:lnTo>
                  <a:lnTo>
                    <a:pt x="0" y="579664"/>
                  </a:lnTo>
                  <a:lnTo>
                    <a:pt x="166007" y="579664"/>
                  </a:ln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pic>
          <p:nvPicPr>
            <p:cNvPr id="15" name="Graphic 14" descr="Close with solid fill">
              <a:extLst>
                <a:ext uri="{FF2B5EF4-FFF2-40B4-BE49-F238E27FC236}">
                  <a16:creationId xmlns:a16="http://schemas.microsoft.com/office/drawing/2014/main" id="{DEA14CF7-2FA5-9F86-F724-BAD8A3CCC749}"/>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79618" y="5092019"/>
              <a:ext cx="100919" cy="100919"/>
            </a:xfrm>
            <a:prstGeom prst="rect">
              <a:avLst/>
            </a:prstGeom>
          </p:spPr>
        </p:pic>
        <p:pic>
          <p:nvPicPr>
            <p:cNvPr id="16" name="Graphic 15" descr="Close with solid fill">
              <a:extLst>
                <a:ext uri="{FF2B5EF4-FFF2-40B4-BE49-F238E27FC236}">
                  <a16:creationId xmlns:a16="http://schemas.microsoft.com/office/drawing/2014/main" id="{EDD7AFF1-A9AD-645B-CBD2-C0F353C14038}"/>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88386" y="5092019"/>
              <a:ext cx="100919" cy="100919"/>
            </a:xfrm>
            <a:prstGeom prst="rect">
              <a:avLst/>
            </a:prstGeom>
          </p:spPr>
        </p:pic>
        <p:pic>
          <p:nvPicPr>
            <p:cNvPr id="17" name="Graphic 16" descr="Close with solid fill">
              <a:extLst>
                <a:ext uri="{FF2B5EF4-FFF2-40B4-BE49-F238E27FC236}">
                  <a16:creationId xmlns:a16="http://schemas.microsoft.com/office/drawing/2014/main" id="{958FCAC5-D5F9-D66C-51D2-4D9040D71B1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792393" y="5092018"/>
              <a:ext cx="100919" cy="100919"/>
            </a:xfrm>
            <a:prstGeom prst="rect">
              <a:avLst/>
            </a:prstGeom>
          </p:spPr>
        </p:pic>
        <p:pic>
          <p:nvPicPr>
            <p:cNvPr id="18" name="Graphic 17" descr="Close with solid fill">
              <a:extLst>
                <a:ext uri="{FF2B5EF4-FFF2-40B4-BE49-F238E27FC236}">
                  <a16:creationId xmlns:a16="http://schemas.microsoft.com/office/drawing/2014/main" id="{3FF416E4-993E-6A56-FDF0-69528FAAD931}"/>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98781" y="5092017"/>
              <a:ext cx="100919" cy="100919"/>
            </a:xfrm>
            <a:prstGeom prst="rect">
              <a:avLst/>
            </a:prstGeom>
          </p:spPr>
        </p:pic>
        <p:pic>
          <p:nvPicPr>
            <p:cNvPr id="19" name="Graphic 18" descr="Close with solid fill">
              <a:extLst>
                <a:ext uri="{FF2B5EF4-FFF2-40B4-BE49-F238E27FC236}">
                  <a16:creationId xmlns:a16="http://schemas.microsoft.com/office/drawing/2014/main" id="{4DA54CDB-B672-0C80-F740-71C622FE35C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005169" y="5092016"/>
              <a:ext cx="100919" cy="100919"/>
            </a:xfrm>
            <a:prstGeom prst="rect">
              <a:avLst/>
            </a:prstGeom>
          </p:spPr>
        </p:pic>
        <p:pic>
          <p:nvPicPr>
            <p:cNvPr id="20" name="Graphic 19" descr="Close with solid fill">
              <a:extLst>
                <a:ext uri="{FF2B5EF4-FFF2-40B4-BE49-F238E27FC236}">
                  <a16:creationId xmlns:a16="http://schemas.microsoft.com/office/drawing/2014/main" id="{8DC9CDCB-52B7-EEBF-756E-8A0EA20FD2B6}"/>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11558" y="5092015"/>
              <a:ext cx="100919" cy="100919"/>
            </a:xfrm>
            <a:prstGeom prst="rect">
              <a:avLst/>
            </a:prstGeom>
          </p:spPr>
        </p:pic>
        <p:pic>
          <p:nvPicPr>
            <p:cNvPr id="21" name="Graphic 20" descr="Close with solid fill">
              <a:extLst>
                <a:ext uri="{FF2B5EF4-FFF2-40B4-BE49-F238E27FC236}">
                  <a16:creationId xmlns:a16="http://schemas.microsoft.com/office/drawing/2014/main" id="{CCEA95FB-5B75-657D-B4DA-97BA119DE2BF}"/>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17946" y="5092014"/>
              <a:ext cx="100919" cy="100919"/>
            </a:xfrm>
            <a:prstGeom prst="rect">
              <a:avLst/>
            </a:prstGeom>
          </p:spPr>
        </p:pic>
        <p:pic>
          <p:nvPicPr>
            <p:cNvPr id="22" name="Graphic 21" descr="Close with solid fill">
              <a:extLst>
                <a:ext uri="{FF2B5EF4-FFF2-40B4-BE49-F238E27FC236}">
                  <a16:creationId xmlns:a16="http://schemas.microsoft.com/office/drawing/2014/main" id="{107C68EC-399F-E461-B0D5-D6B5F3AB4039}"/>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24334" y="5092013"/>
              <a:ext cx="100919" cy="100919"/>
            </a:xfrm>
            <a:prstGeom prst="rect">
              <a:avLst/>
            </a:prstGeom>
          </p:spPr>
        </p:pic>
        <p:pic>
          <p:nvPicPr>
            <p:cNvPr id="23" name="Graphic 22" descr="Close with solid fill">
              <a:extLst>
                <a:ext uri="{FF2B5EF4-FFF2-40B4-BE49-F238E27FC236}">
                  <a16:creationId xmlns:a16="http://schemas.microsoft.com/office/drawing/2014/main" id="{4127C00E-F163-1CE3-9BA8-9E5B0C51F534}"/>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722" y="5092012"/>
              <a:ext cx="100919" cy="100919"/>
            </a:xfrm>
            <a:prstGeom prst="rect">
              <a:avLst/>
            </a:prstGeom>
          </p:spPr>
        </p:pic>
        <p:pic>
          <p:nvPicPr>
            <p:cNvPr id="24" name="Graphic 23" descr="Close with solid fill">
              <a:extLst>
                <a:ext uri="{FF2B5EF4-FFF2-40B4-BE49-F238E27FC236}">
                  <a16:creationId xmlns:a16="http://schemas.microsoft.com/office/drawing/2014/main" id="{4D5E0DA0-9CAB-0971-B868-6791C2C6D8DF}"/>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537110" y="5092011"/>
              <a:ext cx="100919" cy="100919"/>
            </a:xfrm>
            <a:prstGeom prst="rect">
              <a:avLst/>
            </a:prstGeom>
          </p:spPr>
        </p:pic>
        <p:sp>
          <p:nvSpPr>
            <p:cNvPr id="25" name="Text: Use only for charts">
              <a:extLst>
                <a:ext uri="{FF2B5EF4-FFF2-40B4-BE49-F238E27FC236}">
                  <a16:creationId xmlns:a16="http://schemas.microsoft.com/office/drawing/2014/main" id="{8E5BF257-DD0E-DF4A-ED39-D6654380620D}"/>
                </a:ext>
              </a:extLst>
            </p:cNvPr>
            <p:cNvSpPr txBox="1"/>
            <p:nvPr userDrawn="1"/>
          </p:nvSpPr>
          <p:spPr>
            <a:xfrm>
              <a:off x="12680142" y="5287604"/>
              <a:ext cx="1008611" cy="249299"/>
            </a:xfrm>
            <a:prstGeom prst="rect">
              <a:avLst/>
            </a:prstGeom>
            <a:noFill/>
          </p:spPr>
          <p:txBody>
            <a:bodyPr wrap="square" lIns="0" tIns="0" rIns="0" bIns="0" rtlCol="0">
              <a:noAutofit/>
            </a:bodyPr>
            <a:lstStyle/>
            <a:p>
              <a:pPr>
                <a:lnSpc>
                  <a:spcPct val="90000"/>
                </a:lnSpc>
              </a:pPr>
              <a:r>
                <a:rPr lang="en-US" sz="900" dirty="0">
                  <a:solidFill>
                    <a:srgbClr val="222B36"/>
                  </a:solidFill>
                </a:rPr>
                <a:t>Use only for charts, graphs and tables. </a:t>
              </a:r>
            </a:p>
          </p:txBody>
        </p:sp>
        <p:sp>
          <p:nvSpPr>
            <p:cNvPr id="26" name="Box: Do not use tints ">
              <a:extLst>
                <a:ext uri="{FF2B5EF4-FFF2-40B4-BE49-F238E27FC236}">
                  <a16:creationId xmlns:a16="http://schemas.microsoft.com/office/drawing/2014/main" id="{B9417DE0-352F-0485-2A1E-46105510E257}"/>
                </a:ext>
              </a:extLst>
            </p:cNvPr>
            <p:cNvSpPr/>
            <p:nvPr userDrawn="1"/>
          </p:nvSpPr>
          <p:spPr>
            <a:xfrm>
              <a:off x="12909186" y="3776973"/>
              <a:ext cx="753813" cy="479902"/>
            </a:xfrm>
            <a:prstGeom prst="rect">
              <a:avLst/>
            </a:prstGeom>
            <a:solidFill>
              <a:srgbClr val="FFFFFF">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900" b="1" dirty="0">
                  <a:solidFill>
                    <a:srgbClr val="000000"/>
                  </a:solidFill>
                </a:rPr>
                <a:t>Do not use </a:t>
              </a:r>
              <a:br>
                <a:rPr lang="en-US" sz="900" b="1" dirty="0">
                  <a:solidFill>
                    <a:srgbClr val="000000"/>
                  </a:solidFill>
                </a:rPr>
              </a:br>
              <a:r>
                <a:rPr lang="en-US" sz="900" b="1" dirty="0">
                  <a:solidFill>
                    <a:srgbClr val="000000"/>
                  </a:solidFill>
                </a:rPr>
                <a:t>these colors!</a:t>
              </a:r>
            </a:p>
          </p:txBody>
        </p:sp>
        <p:sp>
          <p:nvSpPr>
            <p:cNvPr id="27" name="Box: Custom colors">
              <a:extLst>
                <a:ext uri="{FF2B5EF4-FFF2-40B4-BE49-F238E27FC236}">
                  <a16:creationId xmlns:a16="http://schemas.microsoft.com/office/drawing/2014/main" id="{F5FC2ACE-F558-8C14-D052-FA8E851B2C2C}"/>
                </a:ext>
              </a:extLst>
            </p:cNvPr>
            <p:cNvSpPr/>
            <p:nvPr userDrawn="1"/>
          </p:nvSpPr>
          <p:spPr>
            <a:xfrm>
              <a:off x="12579511" y="4392785"/>
              <a:ext cx="901670" cy="602642"/>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8" name="Box: Accent colors">
              <a:extLst>
                <a:ext uri="{FF2B5EF4-FFF2-40B4-BE49-F238E27FC236}">
                  <a16:creationId xmlns:a16="http://schemas.microsoft.com/office/drawing/2014/main" id="{CCBC7B1C-BF4C-8ABD-0C6C-3DB61D777839}"/>
                </a:ext>
              </a:extLst>
            </p:cNvPr>
            <p:cNvSpPr/>
            <p:nvPr userDrawn="1"/>
          </p:nvSpPr>
          <p:spPr>
            <a:xfrm>
              <a:off x="12999701" y="3620951"/>
              <a:ext cx="651412"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9" name="Box: Primary colors">
              <a:extLst>
                <a:ext uri="{FF2B5EF4-FFF2-40B4-BE49-F238E27FC236}">
                  <a16:creationId xmlns:a16="http://schemas.microsoft.com/office/drawing/2014/main" id="{FB1E8894-C685-9E0E-1028-5C9024776D7C}"/>
                </a:ext>
              </a:extLst>
            </p:cNvPr>
            <p:cNvSpPr/>
            <p:nvPr userDrawn="1"/>
          </p:nvSpPr>
          <p:spPr>
            <a:xfrm>
              <a:off x="12681404" y="3620951"/>
              <a:ext cx="210395"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30" name="Arrow: Accent">
              <a:extLst>
                <a:ext uri="{FF2B5EF4-FFF2-40B4-BE49-F238E27FC236}">
                  <a16:creationId xmlns:a16="http://schemas.microsoft.com/office/drawing/2014/main" id="{56113E99-2799-0EBF-D34E-77CABC675E7A}"/>
                </a:ext>
              </a:extLst>
            </p:cNvPr>
            <p:cNvSpPr/>
            <p:nvPr userDrawn="1"/>
          </p:nvSpPr>
          <p:spPr>
            <a:xfrm flipH="1">
              <a:off x="13381396" y="3325348"/>
              <a:ext cx="364196" cy="362509"/>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 name="connsiteX0" fmla="*/ 205540 w 205540"/>
                <a:gd name="connsiteY0" fmla="*/ 0 h 581765"/>
                <a:gd name="connsiteX1" fmla="*/ 0 w 205540"/>
                <a:gd name="connsiteY1" fmla="*/ 2101 h 581765"/>
                <a:gd name="connsiteX2" fmla="*/ 0 w 205540"/>
                <a:gd name="connsiteY2" fmla="*/ 581765 h 581765"/>
                <a:gd name="connsiteX3" fmla="*/ 78505 w 205540"/>
                <a:gd name="connsiteY3" fmla="*/ 580937 h 581765"/>
                <a:gd name="connsiteX0" fmla="*/ 110474 w 110474"/>
                <a:gd name="connsiteY0" fmla="*/ 2976 h 579664"/>
                <a:gd name="connsiteX1" fmla="*/ 0 w 110474"/>
                <a:gd name="connsiteY1" fmla="*/ 0 h 579664"/>
                <a:gd name="connsiteX2" fmla="*/ 0 w 110474"/>
                <a:gd name="connsiteY2" fmla="*/ 579664 h 579664"/>
                <a:gd name="connsiteX3" fmla="*/ 78505 w 110474"/>
                <a:gd name="connsiteY3" fmla="*/ 578836 h 579664"/>
                <a:gd name="connsiteX0" fmla="*/ 294726 w 294726"/>
                <a:gd name="connsiteY0" fmla="*/ 8847 h 579664"/>
                <a:gd name="connsiteX1" fmla="*/ 0 w 294726"/>
                <a:gd name="connsiteY1" fmla="*/ 0 h 579664"/>
                <a:gd name="connsiteX2" fmla="*/ 0 w 294726"/>
                <a:gd name="connsiteY2" fmla="*/ 579664 h 579664"/>
                <a:gd name="connsiteX3" fmla="*/ 78505 w 294726"/>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294726" h="579664">
                  <a:moveTo>
                    <a:pt x="294726" y="8847"/>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1" name="Text: Accent brand colors">
              <a:extLst>
                <a:ext uri="{FF2B5EF4-FFF2-40B4-BE49-F238E27FC236}">
                  <a16:creationId xmlns:a16="http://schemas.microsoft.com/office/drawing/2014/main" id="{96A59FD5-1074-6612-A561-2D9AF4AE0043}"/>
                </a:ext>
              </a:extLst>
            </p:cNvPr>
            <p:cNvSpPr txBox="1"/>
            <p:nvPr userDrawn="1"/>
          </p:nvSpPr>
          <p:spPr>
            <a:xfrm>
              <a:off x="12632556" y="3260569"/>
              <a:ext cx="954607" cy="124650"/>
            </a:xfrm>
            <a:prstGeom prst="rect">
              <a:avLst/>
            </a:prstGeom>
            <a:noFill/>
          </p:spPr>
          <p:txBody>
            <a:bodyPr wrap="square" lIns="0" tIns="0" rIns="0" bIns="0" rtlCol="0">
              <a:noAutofit/>
            </a:bodyPr>
            <a:lstStyle/>
            <a:p>
              <a:pPr>
                <a:lnSpc>
                  <a:spcPct val="90000"/>
                </a:lnSpc>
              </a:pPr>
              <a:r>
                <a:rPr lang="en-US" sz="900" dirty="0">
                  <a:solidFill>
                    <a:srgbClr val="222B36"/>
                  </a:solidFill>
                </a:rPr>
                <a:t>Accent colors </a:t>
              </a:r>
            </a:p>
          </p:txBody>
        </p:sp>
        <p:sp>
          <p:nvSpPr>
            <p:cNvPr id="32" name="Arrow: Primary">
              <a:extLst>
                <a:ext uri="{FF2B5EF4-FFF2-40B4-BE49-F238E27FC236}">
                  <a16:creationId xmlns:a16="http://schemas.microsoft.com/office/drawing/2014/main" id="{29CBFFD5-E099-54E4-7169-DB7625F5AB10}"/>
                </a:ext>
              </a:extLst>
            </p:cNvPr>
            <p:cNvSpPr/>
            <p:nvPr userDrawn="1"/>
          </p:nvSpPr>
          <p:spPr>
            <a:xfrm flipV="1">
              <a:off x="12463256" y="3161742"/>
              <a:ext cx="216885" cy="528438"/>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120751" h="579664">
                  <a:moveTo>
                    <a:pt x="120751" y="2976"/>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3" name="Text: Primary brand colors">
              <a:extLst>
                <a:ext uri="{FF2B5EF4-FFF2-40B4-BE49-F238E27FC236}">
                  <a16:creationId xmlns:a16="http://schemas.microsoft.com/office/drawing/2014/main" id="{09EC1CFB-BF83-BCF5-5E12-27B3FDAAA396}"/>
                </a:ext>
              </a:extLst>
            </p:cNvPr>
            <p:cNvSpPr txBox="1"/>
            <p:nvPr userDrawn="1"/>
          </p:nvSpPr>
          <p:spPr>
            <a:xfrm>
              <a:off x="12632556" y="3095977"/>
              <a:ext cx="979377" cy="124650"/>
            </a:xfrm>
            <a:prstGeom prst="rect">
              <a:avLst/>
            </a:prstGeom>
            <a:noFill/>
          </p:spPr>
          <p:txBody>
            <a:bodyPr wrap="square" lIns="0" tIns="0" rIns="0" bIns="0" rtlCol="0">
              <a:noAutofit/>
            </a:bodyPr>
            <a:lstStyle/>
            <a:p>
              <a:pPr>
                <a:lnSpc>
                  <a:spcPct val="90000"/>
                </a:lnSpc>
              </a:pPr>
              <a:r>
                <a:rPr lang="en-US" sz="900" dirty="0">
                  <a:solidFill>
                    <a:srgbClr val="222B36"/>
                  </a:solidFill>
                </a:rPr>
                <a:t>Primary colors </a:t>
              </a:r>
            </a:p>
          </p:txBody>
        </p:sp>
      </p:grpSp>
    </p:spTree>
    <p:extLst>
      <p:ext uri="{BB962C8B-B14F-4D97-AF65-F5344CB8AC3E}">
        <p14:creationId xmlns:p14="http://schemas.microsoft.com/office/powerpoint/2010/main" val="2802340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Photo 3 (call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3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AE72329A-212F-4394-A36C-F50439AD1395}"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8912" y="1844674"/>
            <a:ext cx="3648456" cy="4251325"/>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25609" y="5521325"/>
            <a:ext cx="3318275"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8" name="Picture Placeholder 7">
            <a:extLst>
              <a:ext uri="{FF2B5EF4-FFF2-40B4-BE49-F238E27FC236}">
                <a16:creationId xmlns:a16="http://schemas.microsoft.com/office/drawing/2014/main" id="{A4FD4873-DE25-D200-CF58-177E1C876CFB}"/>
              </a:ext>
            </a:extLst>
          </p:cNvPr>
          <p:cNvSpPr>
            <a:spLocks noGrp="1"/>
          </p:cNvSpPr>
          <p:nvPr>
            <p:ph type="pic" sz="quarter" idx="18"/>
          </p:nvPr>
        </p:nvSpPr>
        <p:spPr>
          <a:xfrm>
            <a:off x="4268298" y="1844675"/>
            <a:ext cx="7485552" cy="4251324"/>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537363554"/>
      </p:ext>
    </p:extLst>
  </p:cSld>
  <p:clrMapOvr>
    <a:masterClrMapping/>
  </p:clrMapOvr>
  <p:extLst>
    <p:ext uri="{DCECCB84-F9BA-43D5-87BE-67443E8EF086}">
      <p15:sldGuideLst xmlns:p15="http://schemas.microsoft.com/office/powerpoint/2012/main">
        <p15:guide id="3" pos="2691">
          <p15:clr>
            <a:srgbClr val="A4A3A4"/>
          </p15:clr>
        </p15:guide>
        <p15:guide id="4" pos="2572">
          <p15:clr>
            <a:srgbClr val="A4A3A4"/>
          </p15:clr>
        </p15:guide>
        <p15:guide id="5" pos="4987">
          <p15:clr>
            <a:srgbClr val="A4A3A4"/>
          </p15:clr>
        </p15:guide>
        <p15:guide id="6" pos="5102">
          <p15:clr>
            <a:srgbClr val="A4A3A4"/>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Photo 3 (2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3 (2 photos)</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6C0C79C6-8769-4FEC-BC7A-F673408C504D}"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8106973" y="1844675"/>
            <a:ext cx="3648456" cy="4251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8106974" y="5695950"/>
            <a:ext cx="3651640"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8" name="Picture Placeholder 7">
            <a:extLst>
              <a:ext uri="{FF2B5EF4-FFF2-40B4-BE49-F238E27FC236}">
                <a16:creationId xmlns:a16="http://schemas.microsoft.com/office/drawing/2014/main" id="{34D0B75D-F28F-C4F0-9B45-D3D3F820456F}"/>
              </a:ext>
            </a:extLst>
          </p:cNvPr>
          <p:cNvSpPr>
            <a:spLocks noGrp="1"/>
          </p:cNvSpPr>
          <p:nvPr>
            <p:ph type="pic" sz="quarter" idx="19"/>
          </p:nvPr>
        </p:nvSpPr>
        <p:spPr>
          <a:xfrm>
            <a:off x="438912" y="1844674"/>
            <a:ext cx="3648456" cy="4251325"/>
          </a:xfrm>
          <a:solidFill>
            <a:srgbClr val="CCCDCE"/>
          </a:solidFill>
        </p:spPr>
        <p:txBody>
          <a:bodyPr/>
          <a:lstStyle/>
          <a:p>
            <a:r>
              <a:rPr lang="en-US" dirty="0"/>
              <a:t>Click icon to add picture</a:t>
            </a:r>
          </a:p>
        </p:txBody>
      </p:sp>
      <p:sp>
        <p:nvSpPr>
          <p:cNvPr id="7" name="Picture Placeholder 6">
            <a:extLst>
              <a:ext uri="{FF2B5EF4-FFF2-40B4-BE49-F238E27FC236}">
                <a16:creationId xmlns:a16="http://schemas.microsoft.com/office/drawing/2014/main" id="{2A847C77-2B6B-DCBA-FC41-7FC6CC6D8F2E}"/>
              </a:ext>
            </a:extLst>
          </p:cNvPr>
          <p:cNvSpPr>
            <a:spLocks noGrp="1"/>
          </p:cNvSpPr>
          <p:nvPr>
            <p:ph type="pic" sz="quarter" idx="20"/>
          </p:nvPr>
        </p:nvSpPr>
        <p:spPr>
          <a:xfrm>
            <a:off x="4268298" y="1844675"/>
            <a:ext cx="3648456" cy="4251324"/>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1464092646"/>
      </p:ext>
    </p:extLst>
  </p:cSld>
  <p:clrMapOvr>
    <a:masterClrMapping/>
  </p:clrMapOvr>
  <p:extLst>
    <p:ext uri="{DCECCB84-F9BA-43D5-87BE-67443E8EF086}">
      <p15:sldGuideLst xmlns:p15="http://schemas.microsoft.com/office/powerpoint/2012/main">
        <p15:guide id="1" pos="4988">
          <p15:clr>
            <a:srgbClr val="A4A3A4"/>
          </p15:clr>
        </p15:guide>
        <p15:guide id="3" pos="2691">
          <p15:clr>
            <a:srgbClr val="A4A3A4"/>
          </p15:clr>
        </p15:guide>
        <p15:guide id="4" pos="2572">
          <p15:clr>
            <a:srgbClr val="A4A3A4"/>
          </p15:clr>
        </p15:guide>
        <p15:guide id="6" pos="5102">
          <p15:clr>
            <a:srgbClr val="A4A3A4"/>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4</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E699669E-D459-45BE-B7C6-9A55984ABA47}"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3322676" y="1844675"/>
            <a:ext cx="2674650"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6198809" y="1844674"/>
            <a:ext cx="2679192" cy="4254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3322676" y="5695950"/>
            <a:ext cx="8435937"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9076286" y="1844674"/>
            <a:ext cx="2679192" cy="4254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7">
            <a:extLst>
              <a:ext uri="{FF2B5EF4-FFF2-40B4-BE49-F238E27FC236}">
                <a16:creationId xmlns:a16="http://schemas.microsoft.com/office/drawing/2014/main" id="{7E756522-5B39-1DCA-C7DC-EEF33D13FA02}"/>
              </a:ext>
            </a:extLst>
          </p:cNvPr>
          <p:cNvSpPr>
            <a:spLocks noGrp="1"/>
          </p:cNvSpPr>
          <p:nvPr>
            <p:ph type="pic" sz="quarter" idx="23"/>
          </p:nvPr>
        </p:nvSpPr>
        <p:spPr>
          <a:xfrm>
            <a:off x="438912" y="1844674"/>
            <a:ext cx="2690051" cy="4251325"/>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3439817644"/>
      </p:ext>
    </p:extLst>
  </p:cSld>
  <p:clrMapOvr>
    <a:masterClrMapping/>
  </p:clrMapOvr>
  <p:extLst>
    <p:ext uri="{DCECCB84-F9BA-43D5-87BE-67443E8EF086}">
      <p15:sldGuideLst xmlns:p15="http://schemas.microsoft.com/office/powerpoint/2012/main">
        <p15:guide id="3" pos="2086">
          <p15:clr>
            <a:srgbClr val="A4A3A4"/>
          </p15:clr>
        </p15:guide>
        <p15:guide id="4" pos="1971">
          <p15:clr>
            <a:srgbClr val="A4A3A4"/>
          </p15:clr>
        </p15:guide>
        <p15:guide id="5" pos="3782">
          <p15:clr>
            <a:srgbClr val="A4A3A4"/>
          </p15:clr>
        </p15:guide>
        <p15:guide id="6" pos="3901">
          <p15:clr>
            <a:srgbClr val="A4A3A4"/>
          </p15:clr>
        </p15:guide>
        <p15:guide id="9" orient="horz" pos="2444">
          <p15:clr>
            <a:srgbClr val="A4A3A4"/>
          </p15:clr>
        </p15:guide>
        <p15:guide id="10" orient="horz" pos="2555">
          <p15:clr>
            <a:srgbClr val="A4A3A4"/>
          </p15:clr>
        </p15:guide>
        <p15:guide id="11" pos="5711">
          <p15:clr>
            <a:srgbClr val="A4A3A4"/>
          </p15:clr>
        </p15:guide>
        <p15:guide id="12" pos="5596">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Photo 4 (callout)">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E24C74-9291-FDDF-3B27-F4B08ED6D7C4}"/>
              </a:ext>
            </a:extLst>
          </p:cNvPr>
          <p:cNvSpPr>
            <a:spLocks noGrp="1"/>
          </p:cNvSpPr>
          <p:nvPr>
            <p:ph sz="quarter" idx="13"/>
          </p:nvPr>
        </p:nvSpPr>
        <p:spPr>
          <a:xfrm>
            <a:off x="435391" y="1844675"/>
            <a:ext cx="2679192" cy="4254504"/>
          </a:xfrm>
          <a:solidFill>
            <a:schemeClr val="tx1"/>
          </a:solidFill>
        </p:spPr>
        <p:txBody>
          <a:bodyPr lIns="182880" tIns="118872" rIns="182880" bIns="118872"/>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4 (callout)</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E837BF5A-3465-4358-B80C-BB824125822A}"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609600" y="5521325"/>
            <a:ext cx="2363755" cy="400050"/>
          </a:xfrm>
        </p:spPr>
        <p:txBody>
          <a:bodyPr anchor="b">
            <a:noAutofit/>
          </a:bodyPr>
          <a:lstStyle>
            <a:lvl1pPr marL="0" indent="0">
              <a:buNone/>
              <a:defRPr sz="800">
                <a:solidFill>
                  <a:schemeClr val="bg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0" name="Picture Placeholder 9">
            <a:extLst>
              <a:ext uri="{FF2B5EF4-FFF2-40B4-BE49-F238E27FC236}">
                <a16:creationId xmlns:a16="http://schemas.microsoft.com/office/drawing/2014/main" id="{56A47D23-0DE5-27F0-7E02-0E1C1C8C43FB}"/>
              </a:ext>
            </a:extLst>
          </p:cNvPr>
          <p:cNvSpPr>
            <a:spLocks noGrp="1"/>
          </p:cNvSpPr>
          <p:nvPr>
            <p:ph type="pic" sz="quarter" idx="17"/>
          </p:nvPr>
        </p:nvSpPr>
        <p:spPr>
          <a:xfrm>
            <a:off x="3319272" y="1844675"/>
            <a:ext cx="8440737" cy="4254500"/>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1098550371"/>
      </p:ext>
    </p:extLst>
  </p:cSld>
  <p:clrMapOvr>
    <a:masterClrMapping/>
  </p:clrMapOvr>
  <p:extLst>
    <p:ext uri="{DCECCB84-F9BA-43D5-87BE-67443E8EF086}">
      <p15:sldGuideLst xmlns:p15="http://schemas.microsoft.com/office/powerpoint/2012/main">
        <p15:guide id="3" pos="2086">
          <p15:clr>
            <a:srgbClr val="A4A3A4"/>
          </p15:clr>
        </p15:guide>
        <p15:guide id="4" pos="1971">
          <p15:clr>
            <a:srgbClr val="A4A3A4"/>
          </p15:clr>
        </p15:guide>
        <p15:guide id="5" pos="3782">
          <p15:clr>
            <a:srgbClr val="A4A3A4"/>
          </p15:clr>
        </p15:guide>
        <p15:guide id="6" pos="3901">
          <p15:clr>
            <a:srgbClr val="A4A3A4"/>
          </p15:clr>
        </p15:guide>
        <p15:guide id="9" orient="horz" pos="2444">
          <p15:clr>
            <a:srgbClr val="A4A3A4"/>
          </p15:clr>
        </p15:guide>
        <p15:guide id="10" orient="horz" pos="2555">
          <p15:clr>
            <a:srgbClr val="A4A3A4"/>
          </p15:clr>
        </p15:guide>
        <p15:guide id="11" pos="5712">
          <p15:clr>
            <a:srgbClr val="A4A3A4"/>
          </p15:clr>
        </p15:guide>
        <p15:guide id="12" pos="5596">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Photo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5</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B37D9ABD-6A4B-4366-A4BA-E385FA453A89}"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737584"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5038335" y="1844675"/>
            <a:ext cx="2110389"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2737584" y="5695950"/>
            <a:ext cx="9019540"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7339086"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9641711" y="1844675"/>
            <a:ext cx="2112264"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a:extLst>
              <a:ext uri="{FF2B5EF4-FFF2-40B4-BE49-F238E27FC236}">
                <a16:creationId xmlns:a16="http://schemas.microsoft.com/office/drawing/2014/main" id="{4746B98F-2141-BE27-09C5-C8FE3A8CF889}"/>
              </a:ext>
            </a:extLst>
          </p:cNvPr>
          <p:cNvSpPr>
            <a:spLocks noGrp="1"/>
          </p:cNvSpPr>
          <p:nvPr>
            <p:ph type="pic" sz="quarter" idx="24"/>
          </p:nvPr>
        </p:nvSpPr>
        <p:spPr>
          <a:xfrm>
            <a:off x="436833" y="1844675"/>
            <a:ext cx="2110389" cy="4254503"/>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2752716341"/>
      </p:ext>
    </p:extLst>
  </p:cSld>
  <p:clrMapOvr>
    <a:masterClrMapping/>
  </p:clrMapOvr>
  <p:extLst>
    <p:ext uri="{DCECCB84-F9BA-43D5-87BE-67443E8EF086}">
      <p15:sldGuideLst xmlns:p15="http://schemas.microsoft.com/office/powerpoint/2012/main">
        <p15:guide id="3" pos="1723">
          <p15:clr>
            <a:srgbClr val="A4A3A4"/>
          </p15:clr>
        </p15:guide>
        <p15:guide id="4" pos="1605">
          <p15:clr>
            <a:srgbClr val="A4A3A4"/>
          </p15:clr>
        </p15:guide>
        <p15:guide id="5" pos="3056">
          <p15:clr>
            <a:srgbClr val="A4A3A4"/>
          </p15:clr>
        </p15:guide>
        <p15:guide id="6" pos="4503">
          <p15:clr>
            <a:srgbClr val="A4A3A4"/>
          </p15:clr>
        </p15:guide>
        <p15:guide id="9" orient="horz" pos="2444">
          <p15:clr>
            <a:srgbClr val="A4A3A4"/>
          </p15:clr>
        </p15:guide>
        <p15:guide id="10" orient="horz" pos="2555">
          <p15:clr>
            <a:srgbClr val="A4A3A4"/>
          </p15:clr>
        </p15:guide>
        <p15:guide id="11" pos="5711">
          <p15:clr>
            <a:srgbClr val="A4A3A4"/>
          </p15:clr>
        </p15:guide>
        <p15:guide id="12" pos="5596">
          <p15:clr>
            <a:srgbClr val="A4A3A4"/>
          </p15:clr>
        </p15:guide>
        <p15:guide id="13" pos="3171">
          <p15:clr>
            <a:srgbClr val="A4A3A4"/>
          </p15:clr>
        </p15:guide>
        <p15:guide id="14" pos="4621">
          <p15:clr>
            <a:srgbClr val="A4A3A4"/>
          </p15:clr>
        </p15:guide>
        <p15:guide id="15" pos="5956">
          <p15:clr>
            <a:srgbClr val="A4A3A4"/>
          </p15:clr>
        </p15:guide>
        <p15:guide id="16" pos="6072">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Photo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144-E71A-708D-C0BF-F0C7680E07C4}"/>
              </a:ext>
            </a:extLst>
          </p:cNvPr>
          <p:cNvSpPr>
            <a:spLocks noGrp="1"/>
          </p:cNvSpPr>
          <p:nvPr>
            <p:ph type="title" hasCustomPrompt="1"/>
          </p:nvPr>
        </p:nvSpPr>
        <p:spPr/>
        <p:txBody>
          <a:bodyPr/>
          <a:lstStyle>
            <a:lvl1pPr>
              <a:defRPr/>
            </a:lvl1pPr>
          </a:lstStyle>
          <a:p>
            <a:r>
              <a:rPr lang="en-US"/>
              <a:t>Content Photo 6</a:t>
            </a:r>
          </a:p>
        </p:txBody>
      </p:sp>
      <p:sp>
        <p:nvSpPr>
          <p:cNvPr id="3" name="Date Placeholder 2">
            <a:extLst>
              <a:ext uri="{FF2B5EF4-FFF2-40B4-BE49-F238E27FC236}">
                <a16:creationId xmlns:a16="http://schemas.microsoft.com/office/drawing/2014/main" id="{929F29CC-AFB6-C7D8-4BBE-36526F467BFD}"/>
              </a:ext>
            </a:extLst>
          </p:cNvPr>
          <p:cNvSpPr>
            <a:spLocks noGrp="1"/>
          </p:cNvSpPr>
          <p:nvPr>
            <p:ph type="dt" sz="half" idx="10"/>
          </p:nvPr>
        </p:nvSpPr>
        <p:spPr/>
        <p:txBody>
          <a:bodyPr/>
          <a:lstStyle/>
          <a:p>
            <a:fld id="{B1D0073D-833E-4201-B99A-400260A7C814}" type="datetime1">
              <a:rPr lang="en-US" smtClean="0"/>
              <a:t>7/22/2026</a:t>
            </a:fld>
            <a:endParaRPr lang="en-US" dirty="0"/>
          </a:p>
        </p:txBody>
      </p:sp>
      <p:sp>
        <p:nvSpPr>
          <p:cNvPr id="4" name="Footer Placeholder 3">
            <a:extLst>
              <a:ext uri="{FF2B5EF4-FFF2-40B4-BE49-F238E27FC236}">
                <a16:creationId xmlns:a16="http://schemas.microsoft.com/office/drawing/2014/main" id="{F2E7D496-40FD-8139-DF0A-D04157BE2D96}"/>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8318363A-7366-CF01-7E64-3D4A8B3A44E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9" name="Text Placeholder Pre-Heading">
            <a:extLst>
              <a:ext uri="{FF2B5EF4-FFF2-40B4-BE49-F238E27FC236}">
                <a16:creationId xmlns:a16="http://schemas.microsoft.com/office/drawing/2014/main" id="{80CECAC0-E799-980F-56B2-4D89118C3C3B}"/>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14" name="Text Placeholder Sugheading">
            <a:extLst>
              <a:ext uri="{FF2B5EF4-FFF2-40B4-BE49-F238E27FC236}">
                <a16:creationId xmlns:a16="http://schemas.microsoft.com/office/drawing/2014/main" id="{D9D9606B-330C-A727-0961-D03EB107602B}"/>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13" name="Content Placeholder 12">
            <a:extLst>
              <a:ext uri="{FF2B5EF4-FFF2-40B4-BE49-F238E27FC236}">
                <a16:creationId xmlns:a16="http://schemas.microsoft.com/office/drawing/2014/main" id="{A332086C-93C2-4A4C-8FEA-490517EAC231}"/>
              </a:ext>
            </a:extLst>
          </p:cNvPr>
          <p:cNvSpPr>
            <a:spLocks noGrp="1"/>
          </p:cNvSpPr>
          <p:nvPr>
            <p:ph sz="quarter" idx="17"/>
          </p:nvPr>
        </p:nvSpPr>
        <p:spPr>
          <a:xfrm>
            <a:off x="2354442" y="1844675"/>
            <a:ext cx="1725443"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a:extLst>
              <a:ext uri="{FF2B5EF4-FFF2-40B4-BE49-F238E27FC236}">
                <a16:creationId xmlns:a16="http://schemas.microsoft.com/office/drawing/2014/main" id="{AF5A15E9-C990-870D-74D1-06A84703D9FE}"/>
              </a:ext>
            </a:extLst>
          </p:cNvPr>
          <p:cNvSpPr>
            <a:spLocks noGrp="1"/>
          </p:cNvSpPr>
          <p:nvPr>
            <p:ph sz="quarter" idx="18"/>
          </p:nvPr>
        </p:nvSpPr>
        <p:spPr>
          <a:xfrm>
            <a:off x="4272049"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Source">
            <a:extLst>
              <a:ext uri="{FF2B5EF4-FFF2-40B4-BE49-F238E27FC236}">
                <a16:creationId xmlns:a16="http://schemas.microsoft.com/office/drawing/2014/main" id="{286D546D-6BD7-2568-C0CE-4247EFE650F0}"/>
              </a:ext>
            </a:extLst>
          </p:cNvPr>
          <p:cNvSpPr>
            <a:spLocks noGrp="1"/>
          </p:cNvSpPr>
          <p:nvPr>
            <p:ph type="body" sz="quarter" idx="16" hasCustomPrompt="1"/>
          </p:nvPr>
        </p:nvSpPr>
        <p:spPr>
          <a:xfrm>
            <a:off x="2354442" y="5695950"/>
            <a:ext cx="9395598" cy="400050"/>
          </a:xfrm>
        </p:spPr>
        <p:txBody>
          <a:bodyPr anchor="b">
            <a:noAutofit/>
          </a:bodyPr>
          <a:lstStyle>
            <a:lvl1pPr marL="0" indent="0">
              <a:buNone/>
              <a:defRPr sz="800">
                <a:solidFill>
                  <a:schemeClr val="tx1"/>
                </a:solidFill>
              </a:defRPr>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
        <p:nvSpPr>
          <p:cNvPr id="12" name="Content Placeholder 11">
            <a:extLst>
              <a:ext uri="{FF2B5EF4-FFF2-40B4-BE49-F238E27FC236}">
                <a16:creationId xmlns:a16="http://schemas.microsoft.com/office/drawing/2014/main" id="{26BE9F1C-A813-3A5A-6976-67352A31CBCF}"/>
              </a:ext>
            </a:extLst>
          </p:cNvPr>
          <p:cNvSpPr>
            <a:spLocks noGrp="1"/>
          </p:cNvSpPr>
          <p:nvPr>
            <p:ph sz="quarter" idx="22"/>
          </p:nvPr>
        </p:nvSpPr>
        <p:spPr>
          <a:xfrm>
            <a:off x="6189657"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a:extLst>
              <a:ext uri="{FF2B5EF4-FFF2-40B4-BE49-F238E27FC236}">
                <a16:creationId xmlns:a16="http://schemas.microsoft.com/office/drawing/2014/main" id="{9DEF2B70-D214-B3E9-1EBC-FB0FF0917D62}"/>
              </a:ext>
            </a:extLst>
          </p:cNvPr>
          <p:cNvSpPr>
            <a:spLocks noGrp="1"/>
          </p:cNvSpPr>
          <p:nvPr>
            <p:ph sz="quarter" idx="23"/>
          </p:nvPr>
        </p:nvSpPr>
        <p:spPr>
          <a:xfrm>
            <a:off x="8107265" y="1844675"/>
            <a:ext cx="1728216" cy="4254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a:extLst>
              <a:ext uri="{FF2B5EF4-FFF2-40B4-BE49-F238E27FC236}">
                <a16:creationId xmlns:a16="http://schemas.microsoft.com/office/drawing/2014/main" id="{C221E657-4FEC-52D4-13EC-C2DA74F234FE}"/>
              </a:ext>
            </a:extLst>
          </p:cNvPr>
          <p:cNvSpPr>
            <a:spLocks noGrp="1"/>
          </p:cNvSpPr>
          <p:nvPr>
            <p:ph sz="quarter" idx="24"/>
          </p:nvPr>
        </p:nvSpPr>
        <p:spPr>
          <a:xfrm>
            <a:off x="10024875" y="1844675"/>
            <a:ext cx="1728216" cy="4251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a:extLst>
              <a:ext uri="{FF2B5EF4-FFF2-40B4-BE49-F238E27FC236}">
                <a16:creationId xmlns:a16="http://schemas.microsoft.com/office/drawing/2014/main" id="{A1D0818D-0527-FDC7-0F5E-D02178205B2F}"/>
              </a:ext>
            </a:extLst>
          </p:cNvPr>
          <p:cNvSpPr>
            <a:spLocks noGrp="1"/>
          </p:cNvSpPr>
          <p:nvPr>
            <p:ph type="pic" sz="quarter" idx="25"/>
          </p:nvPr>
        </p:nvSpPr>
        <p:spPr>
          <a:xfrm>
            <a:off x="436833" y="1844675"/>
            <a:ext cx="1728216" cy="4254503"/>
          </a:xfrm>
          <a:solidFill>
            <a:srgbClr val="CCCDCE"/>
          </a:solidFill>
        </p:spPr>
        <p:txBody>
          <a:bodyPr/>
          <a:lstStyle/>
          <a:p>
            <a:r>
              <a:rPr lang="en-US" dirty="0"/>
              <a:t>Click icon to add picture</a:t>
            </a:r>
          </a:p>
        </p:txBody>
      </p:sp>
    </p:spTree>
    <p:extLst>
      <p:ext uri="{BB962C8B-B14F-4D97-AF65-F5344CB8AC3E}">
        <p14:creationId xmlns:p14="http://schemas.microsoft.com/office/powerpoint/2010/main" val="3531043303"/>
      </p:ext>
    </p:extLst>
  </p:cSld>
  <p:clrMapOvr>
    <a:masterClrMapping/>
  </p:clrMapOvr>
  <p:extLst>
    <p:ext uri="{DCECCB84-F9BA-43D5-87BE-67443E8EF086}">
      <p15:sldGuideLst xmlns:p15="http://schemas.microsoft.com/office/powerpoint/2012/main">
        <p15:guide id="3" pos="1482">
          <p15:clr>
            <a:srgbClr val="A4A3A4"/>
          </p15:clr>
        </p15:guide>
        <p15:guide id="4" pos="1366">
          <p15:clr>
            <a:srgbClr val="A4A3A4"/>
          </p15:clr>
        </p15:guide>
        <p15:guide id="5" pos="3782">
          <p15:clr>
            <a:srgbClr val="A4A3A4"/>
          </p15:clr>
        </p15:guide>
        <p15:guide id="6" pos="4988">
          <p15:clr>
            <a:srgbClr val="A4A3A4"/>
          </p15:clr>
        </p15:guide>
        <p15:guide id="9" orient="horz" pos="2444">
          <p15:clr>
            <a:srgbClr val="A4A3A4"/>
          </p15:clr>
        </p15:guide>
        <p15:guide id="10" orient="horz" pos="2555">
          <p15:clr>
            <a:srgbClr val="A4A3A4"/>
          </p15:clr>
        </p15:guide>
        <p15:guide id="11" pos="6312">
          <p15:clr>
            <a:srgbClr val="A4A3A4"/>
          </p15:clr>
        </p15:guide>
        <p15:guide id="12" pos="6199">
          <p15:clr>
            <a:srgbClr val="A4A3A4"/>
          </p15:clr>
        </p15:guide>
        <p15:guide id="13" pos="3901">
          <p15:clr>
            <a:srgbClr val="A4A3A4"/>
          </p15:clr>
        </p15:guide>
        <p15:guide id="14" pos="5101">
          <p15:clr>
            <a:srgbClr val="A4A3A4"/>
          </p15:clr>
        </p15:guide>
        <p15:guide id="17" pos="2573">
          <p15:clr>
            <a:srgbClr val="A4A3A4"/>
          </p15:clr>
        </p15:guide>
        <p15:guide id="18" pos="2691">
          <p15:clr>
            <a:srgbClr val="A4A3A4"/>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  ~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Basic</a:t>
            </a:r>
          </a:p>
        </p:txBody>
      </p:sp>
    </p:spTree>
    <p:extLst>
      <p:ext uri="{BB962C8B-B14F-4D97-AF65-F5344CB8AC3E}">
        <p14:creationId xmlns:p14="http://schemas.microsoft.com/office/powerpoint/2010/main" val="2321118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6CA63-2A8E-2D0A-C862-BF4AED2F262D}"/>
              </a:ext>
            </a:extLst>
          </p:cNvPr>
          <p:cNvSpPr>
            <a:spLocks noGrp="1"/>
          </p:cNvSpPr>
          <p:nvPr>
            <p:ph type="title" hasCustomPrompt="1"/>
          </p:nvPr>
        </p:nvSpPr>
        <p:spPr/>
        <p:txBody>
          <a:bodyPr/>
          <a:lstStyle>
            <a:lvl1pPr>
              <a:defRPr/>
            </a:lvl1pPr>
          </a:lstStyle>
          <a:p>
            <a:r>
              <a:rPr lang="en-US"/>
              <a:t>Title and Content</a:t>
            </a:r>
          </a:p>
        </p:txBody>
      </p:sp>
      <p:sp>
        <p:nvSpPr>
          <p:cNvPr id="3" name="Content Placeholder 2">
            <a:extLst>
              <a:ext uri="{FF2B5EF4-FFF2-40B4-BE49-F238E27FC236}">
                <a16:creationId xmlns:a16="http://schemas.microsoft.com/office/drawing/2014/main" id="{C8F31D94-0DA0-7D8E-FCD3-BBF00F6F03A2}"/>
              </a:ext>
            </a:extLst>
          </p:cNvPr>
          <p:cNvSpPr>
            <a:spLocks noGrp="1"/>
          </p:cNvSpPr>
          <p:nvPr>
            <p:ph idx="1"/>
          </p:nvPr>
        </p:nvSpPr>
        <p:spPr/>
        <p:txBody>
          <a:bodyPr/>
          <a:lstStyle>
            <a:lvl2pPr marL="274320" indent="-274320">
              <a:spcBef>
                <a:spcPts val="600"/>
              </a:spcBef>
              <a:defRPr/>
            </a:lvl2pPr>
            <a:lvl3pPr indent="-274320">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2BC10B-1C83-23B1-AFA4-84F17CE0AED2}"/>
              </a:ext>
            </a:extLst>
          </p:cNvPr>
          <p:cNvSpPr>
            <a:spLocks noGrp="1"/>
          </p:cNvSpPr>
          <p:nvPr>
            <p:ph type="dt" sz="half" idx="10"/>
          </p:nvPr>
        </p:nvSpPr>
        <p:spPr/>
        <p:txBody>
          <a:bodyPr/>
          <a:lstStyle/>
          <a:p>
            <a:fld id="{0B5E0D5A-549E-4758-8DA5-E45983665BA2}" type="datetime1">
              <a:rPr lang="en-US" smtClean="0"/>
              <a:t>7/22/2026</a:t>
            </a:fld>
            <a:endParaRPr lang="en-US" dirty="0"/>
          </a:p>
        </p:txBody>
      </p:sp>
      <p:sp>
        <p:nvSpPr>
          <p:cNvPr id="5" name="Footer Placeholder 4">
            <a:extLst>
              <a:ext uri="{FF2B5EF4-FFF2-40B4-BE49-F238E27FC236}">
                <a16:creationId xmlns:a16="http://schemas.microsoft.com/office/drawing/2014/main" id="{B414CC70-2B2A-081E-8B6F-F036AB361B15}"/>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6" name="Slide Number Placeholder 5">
            <a:extLst>
              <a:ext uri="{FF2B5EF4-FFF2-40B4-BE49-F238E27FC236}">
                <a16:creationId xmlns:a16="http://schemas.microsoft.com/office/drawing/2014/main" id="{2C533EB0-F7F2-A26B-2D13-0388E3466134}"/>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Tree>
    <p:extLst>
      <p:ext uri="{BB962C8B-B14F-4D97-AF65-F5344CB8AC3E}">
        <p14:creationId xmlns:p14="http://schemas.microsoft.com/office/powerpoint/2010/main" val="17051298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21E13-D2CD-8ECB-80CE-2107FAD19E23}"/>
              </a:ext>
            </a:extLst>
          </p:cNvPr>
          <p:cNvSpPr>
            <a:spLocks noGrp="1"/>
          </p:cNvSpPr>
          <p:nvPr>
            <p:ph type="title" hasCustomPrompt="1"/>
          </p:nvPr>
        </p:nvSpPr>
        <p:spPr>
          <a:xfrm>
            <a:off x="440724" y="521208"/>
            <a:ext cx="11318460" cy="329184"/>
          </a:xfrm>
        </p:spPr>
        <p:txBody>
          <a:bodyPr/>
          <a:lstStyle>
            <a:lvl1pPr>
              <a:defRPr/>
            </a:lvl1pPr>
          </a:lstStyle>
          <a:p>
            <a:r>
              <a:rPr lang="en-US"/>
              <a:t>Two Content</a:t>
            </a:r>
          </a:p>
        </p:txBody>
      </p:sp>
      <p:sp>
        <p:nvSpPr>
          <p:cNvPr id="3" name="Content Placeholder 2">
            <a:extLst>
              <a:ext uri="{FF2B5EF4-FFF2-40B4-BE49-F238E27FC236}">
                <a16:creationId xmlns:a16="http://schemas.microsoft.com/office/drawing/2014/main" id="{9772AE9A-9BCE-7036-F679-ED8D8D5129FA}"/>
              </a:ext>
            </a:extLst>
          </p:cNvPr>
          <p:cNvSpPr>
            <a:spLocks noGrp="1"/>
          </p:cNvSpPr>
          <p:nvPr>
            <p:ph sz="half" idx="1"/>
          </p:nvPr>
        </p:nvSpPr>
        <p:spPr>
          <a:xfrm>
            <a:off x="440723" y="1848852"/>
            <a:ext cx="5559552" cy="42448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11826C-4F23-734D-3D37-7EB86EF650A6}"/>
              </a:ext>
            </a:extLst>
          </p:cNvPr>
          <p:cNvSpPr>
            <a:spLocks noGrp="1"/>
          </p:cNvSpPr>
          <p:nvPr>
            <p:ph sz="half" idx="2"/>
          </p:nvPr>
        </p:nvSpPr>
        <p:spPr>
          <a:xfrm>
            <a:off x="6199632" y="1848852"/>
            <a:ext cx="5559552" cy="4242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83CD526-A085-C95B-2251-196852C9A5FF}"/>
              </a:ext>
            </a:extLst>
          </p:cNvPr>
          <p:cNvSpPr>
            <a:spLocks noGrp="1"/>
          </p:cNvSpPr>
          <p:nvPr>
            <p:ph type="dt" sz="half" idx="10"/>
          </p:nvPr>
        </p:nvSpPr>
        <p:spPr/>
        <p:txBody>
          <a:bodyPr/>
          <a:lstStyle/>
          <a:p>
            <a:fld id="{A6718ACA-6AB7-4540-81F2-8E2F830769AA}" type="datetime1">
              <a:rPr lang="en-US" smtClean="0"/>
              <a:t>7/22/2026</a:t>
            </a:fld>
            <a:endParaRPr lang="en-US" dirty="0"/>
          </a:p>
        </p:txBody>
      </p:sp>
      <p:sp>
        <p:nvSpPr>
          <p:cNvPr id="6" name="Footer Placeholder 5">
            <a:extLst>
              <a:ext uri="{FF2B5EF4-FFF2-40B4-BE49-F238E27FC236}">
                <a16:creationId xmlns:a16="http://schemas.microsoft.com/office/drawing/2014/main" id="{87E6D45E-8CFE-CC1E-BD23-7654F5D7141C}"/>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7" name="Slide Number Placeholder 6">
            <a:extLst>
              <a:ext uri="{FF2B5EF4-FFF2-40B4-BE49-F238E27FC236}">
                <a16:creationId xmlns:a16="http://schemas.microsoft.com/office/drawing/2014/main" id="{3BB91A80-657D-97E7-7F67-FD868E0E84ED}"/>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Tree>
    <p:extLst>
      <p:ext uri="{BB962C8B-B14F-4D97-AF65-F5344CB8AC3E}">
        <p14:creationId xmlns:p14="http://schemas.microsoft.com/office/powerpoint/2010/main" val="3293218341"/>
      </p:ext>
    </p:extLst>
  </p:cSld>
  <p:clrMapOvr>
    <a:masterClrMapping/>
  </p:clrMapOvr>
  <p:extLst>
    <p:ext uri="{DCECCB84-F9BA-43D5-87BE-67443E8EF086}">
      <p15:sldGuideLst xmlns:p15="http://schemas.microsoft.com/office/powerpoint/2012/main">
        <p15:guide id="2" pos="3901">
          <p15:clr>
            <a:srgbClr val="A4A3A4"/>
          </p15:clr>
        </p15:guide>
        <p15:guide id="3" pos="3783">
          <p15:clr>
            <a:srgbClr val="A4A3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0E9C1FB-74AE-E9B3-3EBE-2071B75F11B4}"/>
              </a:ext>
            </a:extLst>
          </p:cNvPr>
          <p:cNvSpPr>
            <a:spLocks noGrp="1"/>
          </p:cNvSpPr>
          <p:nvPr>
            <p:ph sz="quarter" idx="4"/>
          </p:nvPr>
        </p:nvSpPr>
        <p:spPr>
          <a:xfrm>
            <a:off x="6194298" y="2430966"/>
            <a:ext cx="5559552" cy="366070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2">
            <a:extLst>
              <a:ext uri="{FF2B5EF4-FFF2-40B4-BE49-F238E27FC236}">
                <a16:creationId xmlns:a16="http://schemas.microsoft.com/office/drawing/2014/main" id="{B31D2A6C-7901-2BE4-A8BB-D924D15A8882}"/>
              </a:ext>
            </a:extLst>
          </p:cNvPr>
          <p:cNvSpPr>
            <a:spLocks noGrp="1"/>
          </p:cNvSpPr>
          <p:nvPr>
            <p:ph type="body" idx="1"/>
          </p:nvPr>
        </p:nvSpPr>
        <p:spPr>
          <a:xfrm>
            <a:off x="440723" y="1848853"/>
            <a:ext cx="5559552" cy="329184"/>
          </a:xfrm>
        </p:spPr>
        <p:txBody>
          <a:bodyPr anchor="ctr">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6F0BF6-E0EF-854A-E648-1174356A6610}"/>
              </a:ext>
            </a:extLst>
          </p:cNvPr>
          <p:cNvSpPr>
            <a:spLocks noGrp="1"/>
          </p:cNvSpPr>
          <p:nvPr>
            <p:ph sz="half" idx="2"/>
          </p:nvPr>
        </p:nvSpPr>
        <p:spPr>
          <a:xfrm>
            <a:off x="440723" y="2431247"/>
            <a:ext cx="5559552" cy="3662466"/>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06E7093-8FFE-1093-4AA9-5227C5295602}"/>
              </a:ext>
            </a:extLst>
          </p:cNvPr>
          <p:cNvSpPr>
            <a:spLocks noGrp="1"/>
          </p:cNvSpPr>
          <p:nvPr>
            <p:ph type="body" sz="quarter" idx="3"/>
          </p:nvPr>
        </p:nvSpPr>
        <p:spPr>
          <a:xfrm>
            <a:off x="6194298" y="1848852"/>
            <a:ext cx="5559552" cy="329184"/>
          </a:xfrm>
        </p:spPr>
        <p:txBody>
          <a:bodyPr anchor="ctr">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a:extLst>
              <a:ext uri="{FF2B5EF4-FFF2-40B4-BE49-F238E27FC236}">
                <a16:creationId xmlns:a16="http://schemas.microsoft.com/office/drawing/2014/main" id="{06634943-7D1B-9B6C-5180-BFF880497D62}"/>
              </a:ext>
            </a:extLst>
          </p:cNvPr>
          <p:cNvSpPr>
            <a:spLocks noGrp="1"/>
          </p:cNvSpPr>
          <p:nvPr>
            <p:ph type="dt" sz="half" idx="10"/>
          </p:nvPr>
        </p:nvSpPr>
        <p:spPr/>
        <p:txBody>
          <a:bodyPr>
            <a:noAutofit/>
          </a:bodyPr>
          <a:lstStyle/>
          <a:p>
            <a:fld id="{8DDE5F0E-E812-4DDE-82AE-0B2BE4F89766}" type="datetime1">
              <a:rPr lang="en-US" smtClean="0"/>
              <a:t>7/22/2026</a:t>
            </a:fld>
            <a:endParaRPr lang="en-US" dirty="0"/>
          </a:p>
        </p:txBody>
      </p:sp>
      <p:sp>
        <p:nvSpPr>
          <p:cNvPr id="8" name="Footer Placeholder 7">
            <a:extLst>
              <a:ext uri="{FF2B5EF4-FFF2-40B4-BE49-F238E27FC236}">
                <a16:creationId xmlns:a16="http://schemas.microsoft.com/office/drawing/2014/main" id="{796D4C35-0B43-4512-FA45-0594EE0AB184}"/>
              </a:ext>
            </a:extLst>
          </p:cNvPr>
          <p:cNvSpPr>
            <a:spLocks noGrp="1"/>
          </p:cNvSpPr>
          <p:nvPr>
            <p:ph type="ftr" sz="quarter" idx="11"/>
          </p:nvPr>
        </p:nvSpPr>
        <p:spPr/>
        <p:txBody>
          <a:bodyPr>
            <a:noAutofit/>
          </a:bodyPr>
          <a:lstStyle>
            <a:lvl1pPr>
              <a:defRPr>
                <a:solidFill>
                  <a:schemeClr val="tx2"/>
                </a:solidFill>
              </a:defRPr>
            </a:lvl1pPr>
          </a:lstStyle>
          <a:p>
            <a:endParaRPr lang="en-US" dirty="0">
              <a:solidFill>
                <a:schemeClr val="tx2"/>
              </a:solidFill>
            </a:endParaRPr>
          </a:p>
        </p:txBody>
      </p:sp>
      <p:sp>
        <p:nvSpPr>
          <p:cNvPr id="9" name="Slide Number Placeholder 8">
            <a:extLst>
              <a:ext uri="{FF2B5EF4-FFF2-40B4-BE49-F238E27FC236}">
                <a16:creationId xmlns:a16="http://schemas.microsoft.com/office/drawing/2014/main" id="{C6B3DD85-3321-8018-54C4-4EA26C5B572F}"/>
              </a:ext>
            </a:extLst>
          </p:cNvPr>
          <p:cNvSpPr>
            <a:spLocks noGrp="1"/>
          </p:cNvSpPr>
          <p:nvPr>
            <p:ph type="sldNum" sz="quarter" idx="12"/>
          </p:nvPr>
        </p:nvSpPr>
        <p:spPr/>
        <p:txBody>
          <a:bodyPr>
            <a:noAutofit/>
          </a:bodyPr>
          <a:lstStyle>
            <a:lvl1pPr>
              <a:defRPr>
                <a:solidFill>
                  <a:schemeClr val="tx2"/>
                </a:solidFill>
              </a:defRPr>
            </a:lvl1pPr>
          </a:lstStyle>
          <a:p>
            <a:fld id="{3612E008-61E4-4A99-8383-A3C8D6963C8E}" type="slidenum">
              <a:rPr lang="en-US" smtClean="0"/>
              <a:pPr/>
              <a:t>‹#›</a:t>
            </a:fld>
            <a:endParaRPr lang="en-US" dirty="0"/>
          </a:p>
        </p:txBody>
      </p:sp>
      <p:sp>
        <p:nvSpPr>
          <p:cNvPr id="10" name="Title 9">
            <a:extLst>
              <a:ext uri="{FF2B5EF4-FFF2-40B4-BE49-F238E27FC236}">
                <a16:creationId xmlns:a16="http://schemas.microsoft.com/office/drawing/2014/main" id="{0FE8BB04-66E4-96EC-AB73-7E9B57E8DFFA}"/>
              </a:ext>
            </a:extLst>
          </p:cNvPr>
          <p:cNvSpPr>
            <a:spLocks noGrp="1"/>
          </p:cNvSpPr>
          <p:nvPr>
            <p:ph type="title" hasCustomPrompt="1"/>
          </p:nvPr>
        </p:nvSpPr>
        <p:spPr>
          <a:xfrm>
            <a:off x="440724" y="521208"/>
            <a:ext cx="11313126" cy="329184"/>
          </a:xfrm>
        </p:spPr>
        <p:txBody>
          <a:bodyPr>
            <a:noAutofit/>
          </a:bodyPr>
          <a:lstStyle>
            <a:lvl1pPr>
              <a:defRPr/>
            </a:lvl1pPr>
          </a:lstStyle>
          <a:p>
            <a:r>
              <a:rPr lang="en-US"/>
              <a:t>Comparison</a:t>
            </a:r>
          </a:p>
        </p:txBody>
      </p:sp>
    </p:spTree>
    <p:extLst>
      <p:ext uri="{BB962C8B-B14F-4D97-AF65-F5344CB8AC3E}">
        <p14:creationId xmlns:p14="http://schemas.microsoft.com/office/powerpoint/2010/main" val="2485755378"/>
      </p:ext>
    </p:extLst>
  </p:cSld>
  <p:clrMapOvr>
    <a:masterClrMapping/>
  </p:clrMapOvr>
  <p:extLst>
    <p:ext uri="{DCECCB84-F9BA-43D5-87BE-67443E8EF086}">
      <p15:sldGuideLst xmlns:p15="http://schemas.microsoft.com/office/powerpoint/2012/main">
        <p15:guide id="1" pos="3782" userDrawn="1">
          <p15:clr>
            <a:srgbClr val="A4A3A4"/>
          </p15:clr>
        </p15:guide>
        <p15:guide id="2" pos="390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8BFD-F669-979A-0616-72DC8F4BFDAA}"/>
              </a:ext>
            </a:extLst>
          </p:cNvPr>
          <p:cNvSpPr>
            <a:spLocks noGrp="1"/>
          </p:cNvSpPr>
          <p:nvPr>
            <p:ph type="ctrTitle" hasCustomPrompt="1"/>
          </p:nvPr>
        </p:nvSpPr>
        <p:spPr>
          <a:xfrm>
            <a:off x="6563678" y="511175"/>
            <a:ext cx="5014045" cy="1333500"/>
          </a:xfrm>
        </p:spPr>
        <p:txBody>
          <a:bodyPr anchor="t">
            <a:noAutofit/>
          </a:bodyPr>
          <a:lstStyle>
            <a:lvl1pPr algn="l">
              <a:defRPr sz="4800"/>
            </a:lvl1pPr>
          </a:lstStyle>
          <a:p>
            <a:r>
              <a:rPr lang="en-US"/>
              <a:t>Title 4: Photo </a:t>
            </a:r>
            <a:br>
              <a:rPr lang="en-US"/>
            </a:br>
            <a:r>
              <a:rPr lang="en-US"/>
              <a:t>Cover image left</a:t>
            </a:r>
          </a:p>
        </p:txBody>
      </p:sp>
      <p:sp>
        <p:nvSpPr>
          <p:cNvPr id="3" name="Subtitle 2">
            <a:extLst>
              <a:ext uri="{FF2B5EF4-FFF2-40B4-BE49-F238E27FC236}">
                <a16:creationId xmlns:a16="http://schemas.microsoft.com/office/drawing/2014/main" id="{BB31F2FF-0C75-BF44-86C2-C46CB6811B93}"/>
              </a:ext>
            </a:extLst>
          </p:cNvPr>
          <p:cNvSpPr>
            <a:spLocks noGrp="1"/>
          </p:cNvSpPr>
          <p:nvPr>
            <p:ph type="subTitle" idx="1" hasCustomPrompt="1"/>
          </p:nvPr>
        </p:nvSpPr>
        <p:spPr>
          <a:xfrm>
            <a:off x="6563809" y="2505459"/>
            <a:ext cx="5015416" cy="923541"/>
          </a:xfrm>
        </p:spPr>
        <p:txBody>
          <a:bodyPr>
            <a:no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Subhead (delete this box if not using)</a:t>
            </a:r>
          </a:p>
        </p:txBody>
      </p:sp>
      <p:sp>
        <p:nvSpPr>
          <p:cNvPr id="4" name="Date Placeholder 3">
            <a:extLst>
              <a:ext uri="{FF2B5EF4-FFF2-40B4-BE49-F238E27FC236}">
                <a16:creationId xmlns:a16="http://schemas.microsoft.com/office/drawing/2014/main" id="{7FE453A4-6BC9-5426-0B4B-22325AC1476B}"/>
              </a:ext>
            </a:extLst>
          </p:cNvPr>
          <p:cNvSpPr>
            <a:spLocks noGrp="1"/>
          </p:cNvSpPr>
          <p:nvPr>
            <p:ph type="dt" sz="half" idx="10"/>
          </p:nvPr>
        </p:nvSpPr>
        <p:spPr/>
        <p:txBody>
          <a:bodyPr vert="horz" lIns="0" tIns="0" rIns="0" bIns="0" rtlCol="0" anchor="ctr">
            <a:noAutofit/>
          </a:bodyPr>
          <a:lstStyle>
            <a:lvl1pPr>
              <a:defRPr lang="en-US" smtClean="0"/>
            </a:lvl1pPr>
          </a:lstStyle>
          <a:p>
            <a:fld id="{57E7C2EC-9F18-46C0-AC51-792D6C30EC52}" type="datetime1">
              <a:rPr lang="en-US" smtClean="0"/>
              <a:pPr/>
              <a:t>7/22/2026</a:t>
            </a:fld>
            <a:endParaRPr lang="en-US" dirty="0"/>
          </a:p>
        </p:txBody>
      </p:sp>
      <p:pic>
        <p:nvPicPr>
          <p:cNvPr id="7" name="Tagline logo">
            <a:extLst>
              <a:ext uri="{FF2B5EF4-FFF2-40B4-BE49-F238E27FC236}">
                <a16:creationId xmlns:a16="http://schemas.microsoft.com/office/drawing/2014/main" id="{FF8C193E-29C2-1E66-E9AE-72B277891F1D}"/>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6563678" y="6260852"/>
            <a:ext cx="1492345" cy="393192"/>
          </a:xfrm>
          <a:prstGeom prst="rect">
            <a:avLst/>
          </a:prstGeom>
        </p:spPr>
      </p:pic>
      <p:sp>
        <p:nvSpPr>
          <p:cNvPr id="9" name="Text Placeholder 8">
            <a:extLst>
              <a:ext uri="{FF2B5EF4-FFF2-40B4-BE49-F238E27FC236}">
                <a16:creationId xmlns:a16="http://schemas.microsoft.com/office/drawing/2014/main" id="{B89A907C-2A7F-3E63-AB97-542B96D4682E}"/>
              </a:ext>
            </a:extLst>
          </p:cNvPr>
          <p:cNvSpPr>
            <a:spLocks noGrp="1"/>
          </p:cNvSpPr>
          <p:nvPr>
            <p:ph type="body" sz="quarter" idx="13" hasCustomPrompt="1"/>
          </p:nvPr>
        </p:nvSpPr>
        <p:spPr>
          <a:xfrm>
            <a:off x="6563678" y="3903788"/>
            <a:ext cx="5014045" cy="528350"/>
          </a:xfrm>
        </p:spPr>
        <p:txBody>
          <a:bodyPr>
            <a:noAutofit/>
          </a:bodyPr>
          <a:lstStyle>
            <a:lvl1pPr>
              <a:defRPr sz="1600" b="1"/>
            </a:lvl1pPr>
            <a:lvl2pPr marL="0" indent="0">
              <a:buFont typeface="Calibri" panose="020F0502020204030204" pitchFamily="34" charset="0"/>
              <a:buChar char="​"/>
              <a:defRPr sz="1000" b="1" cap="all" baseline="0"/>
            </a:lvl2pPr>
          </a:lstStyle>
          <a:p>
            <a:pPr lvl="0"/>
            <a:r>
              <a:rPr lang="en-US"/>
              <a:t>[Add Presenter Name, use TAB to add date]</a:t>
            </a:r>
          </a:p>
          <a:p>
            <a:pPr lvl="1"/>
            <a:r>
              <a:rPr lang="en-US"/>
              <a:t>Second level</a:t>
            </a:r>
          </a:p>
        </p:txBody>
      </p:sp>
      <p:sp>
        <p:nvSpPr>
          <p:cNvPr id="10" name="Picture Placeholder 9">
            <a:extLst>
              <a:ext uri="{FF2B5EF4-FFF2-40B4-BE49-F238E27FC236}">
                <a16:creationId xmlns:a16="http://schemas.microsoft.com/office/drawing/2014/main" id="{BC37D63E-F11B-6E1F-DEDE-34363648F4F8}"/>
              </a:ext>
            </a:extLst>
          </p:cNvPr>
          <p:cNvSpPr>
            <a:spLocks noGrp="1"/>
          </p:cNvSpPr>
          <p:nvPr>
            <p:ph type="pic" sz="quarter" idx="14"/>
          </p:nvPr>
        </p:nvSpPr>
        <p:spPr>
          <a:xfrm>
            <a:off x="1" y="0"/>
            <a:ext cx="6003924" cy="6858000"/>
          </a:xfrm>
          <a:solidFill>
            <a:srgbClr val="CCCDCE"/>
          </a:solidFill>
        </p:spPr>
        <p:txBody>
          <a:bodyPr/>
          <a:lstStyle/>
          <a:p>
            <a:r>
              <a:rPr lang="en-US" dirty="0"/>
              <a:t>Click icon to add picture</a:t>
            </a:r>
          </a:p>
        </p:txBody>
      </p:sp>
      <p:grpSp>
        <p:nvGrpSpPr>
          <p:cNvPr id="12" name="Group 11">
            <a:extLst>
              <a:ext uri="{FF2B5EF4-FFF2-40B4-BE49-F238E27FC236}">
                <a16:creationId xmlns:a16="http://schemas.microsoft.com/office/drawing/2014/main" id="{4BCD115B-BF0F-7934-9EFF-4520821DC994}"/>
              </a:ext>
            </a:extLst>
          </p:cNvPr>
          <p:cNvGrpSpPr/>
          <p:nvPr userDrawn="1"/>
        </p:nvGrpSpPr>
        <p:grpSpPr>
          <a:xfrm>
            <a:off x="12389142" y="0"/>
            <a:ext cx="1525492" cy="6858000"/>
            <a:chOff x="12389142" y="0"/>
            <a:chExt cx="1525492" cy="6858000"/>
          </a:xfrm>
        </p:grpSpPr>
        <p:sp>
          <p:nvSpPr>
            <p:cNvPr id="13" name="Rectangle 12">
              <a:extLst>
                <a:ext uri="{FF2B5EF4-FFF2-40B4-BE49-F238E27FC236}">
                  <a16:creationId xmlns:a16="http://schemas.microsoft.com/office/drawing/2014/main" id="{1AE5F8FA-1AD2-2C66-E9E0-F6B73722C81F}"/>
                </a:ext>
              </a:extLst>
            </p:cNvPr>
            <p:cNvSpPr/>
            <p:nvPr userDrawn="1"/>
          </p:nvSpPr>
          <p:spPr>
            <a:xfrm>
              <a:off x="12389142" y="0"/>
              <a:ext cx="1525492" cy="6858000"/>
            </a:xfrm>
            <a:prstGeom prst="rect">
              <a:avLst/>
            </a:prstGeom>
            <a:solidFill>
              <a:srgbClr val="DBDBDB"/>
            </a:solidFill>
            <a:ln>
              <a:noFill/>
            </a:ln>
          </p:spPr>
          <p:style>
            <a:lnRef idx="2">
              <a:schemeClr val="accent1">
                <a:shade val="15000"/>
              </a:schemeClr>
            </a:lnRef>
            <a:fillRef idx="1">
              <a:schemeClr val="accent1"/>
            </a:fillRef>
            <a:effectRef idx="0">
              <a:schemeClr val="accent1"/>
            </a:effectRef>
            <a:fontRef idx="minor">
              <a:schemeClr val="lt1"/>
            </a:fontRef>
          </p:style>
          <p:txBody>
            <a:bodyPr tIns="64008" rIns="64008" rtlCol="0" anchor="t">
              <a:noAutofit/>
            </a:bodyPr>
            <a:lstStyle/>
            <a:p>
              <a:pPr algn="l">
                <a:spcBef>
                  <a:spcPts val="900"/>
                </a:spcBef>
              </a:pPr>
              <a:r>
                <a:rPr lang="en-US" sz="1050" b="1" dirty="0">
                  <a:solidFill>
                    <a:srgbClr val="222B36"/>
                  </a:solidFill>
                </a:rPr>
                <a:t>Tips Sidebar</a:t>
              </a:r>
              <a:br>
                <a:rPr lang="en-US" sz="1050" b="1" dirty="0">
                  <a:solidFill>
                    <a:srgbClr val="222B36"/>
                  </a:solidFill>
                </a:rPr>
              </a:br>
              <a:endParaRPr lang="en-US" sz="1050" b="1" dirty="0">
                <a:solidFill>
                  <a:srgbClr val="222B36"/>
                </a:solidFill>
              </a:endParaRPr>
            </a:p>
            <a:p>
              <a:pPr algn="l">
                <a:spcBef>
                  <a:spcPts val="600"/>
                </a:spcBef>
              </a:pPr>
              <a:r>
                <a:rPr lang="en-US" sz="900" b="1" dirty="0">
                  <a:solidFill>
                    <a:srgbClr val="222B36"/>
                  </a:solidFill>
                </a:rPr>
                <a:t>ADD TEXT</a:t>
              </a:r>
            </a:p>
            <a:p>
              <a:pPr algn="l">
                <a:spcBef>
                  <a:spcPts val="300"/>
                </a:spcBef>
              </a:pPr>
              <a:r>
                <a:rPr lang="en-US" sz="900" dirty="0">
                  <a:solidFill>
                    <a:srgbClr val="222B36"/>
                  </a:solidFill>
                </a:rPr>
                <a:t>Placeholders have defined text levels. </a:t>
              </a:r>
            </a:p>
            <a:p>
              <a:pPr algn="l">
                <a:spcBef>
                  <a:spcPts val="600"/>
                </a:spcBef>
              </a:pPr>
              <a:r>
                <a:rPr lang="en-US" sz="900" dirty="0">
                  <a:solidFill>
                    <a:srgbClr val="222B36"/>
                  </a:solidFill>
                </a:rPr>
                <a:t>Use </a:t>
              </a:r>
              <a:r>
                <a:rPr lang="en-US" sz="900" b="1" dirty="0">
                  <a:solidFill>
                    <a:srgbClr val="222B36"/>
                  </a:solidFill>
                </a:rPr>
                <a:t>TAB</a:t>
              </a:r>
              <a:r>
                <a:rPr lang="en-US" sz="900" dirty="0">
                  <a:solidFill>
                    <a:srgbClr val="222B36"/>
                  </a:solidFill>
                </a:rPr>
                <a:t> to insert </a:t>
              </a:r>
              <a:r>
                <a:rPr lang="en-US" sz="900" i="1" dirty="0">
                  <a:solidFill>
                    <a:srgbClr val="222B36"/>
                  </a:solidFill>
                </a:rPr>
                <a:t>next</a:t>
              </a:r>
              <a:r>
                <a:rPr lang="en-US" sz="900" dirty="0">
                  <a:solidFill>
                    <a:srgbClr val="222B36"/>
                  </a:solidFill>
                </a:rPr>
                <a:t> text level.</a:t>
              </a:r>
            </a:p>
            <a:p>
              <a:pPr algn="l">
                <a:spcBef>
                  <a:spcPts val="600"/>
                </a:spcBef>
              </a:pPr>
              <a:r>
                <a:rPr lang="en-US" sz="900" dirty="0">
                  <a:solidFill>
                    <a:srgbClr val="222B36"/>
                  </a:solidFill>
                </a:rPr>
                <a:t>Use </a:t>
              </a:r>
              <a:r>
                <a:rPr lang="en-US" sz="900" b="1" dirty="0">
                  <a:solidFill>
                    <a:srgbClr val="222B36"/>
                  </a:solidFill>
                </a:rPr>
                <a:t>TAB+SHIFT </a:t>
              </a:r>
              <a:r>
                <a:rPr lang="en-US" sz="900" dirty="0">
                  <a:solidFill>
                    <a:srgbClr val="222B36"/>
                  </a:solidFill>
                </a:rPr>
                <a:t>to insert </a:t>
              </a:r>
              <a:r>
                <a:rPr lang="en-US" sz="900" i="1" dirty="0">
                  <a:solidFill>
                    <a:srgbClr val="222B36"/>
                  </a:solidFill>
                </a:rPr>
                <a:t>previous</a:t>
              </a:r>
              <a:r>
                <a:rPr lang="en-US" sz="900" dirty="0">
                  <a:solidFill>
                    <a:srgbClr val="222B36"/>
                  </a:solidFill>
                </a:rPr>
                <a:t> text level. </a:t>
              </a:r>
            </a:p>
            <a:p>
              <a:pPr marL="0" indent="0" algn="l">
                <a:spcBef>
                  <a:spcPts val="300"/>
                </a:spcBef>
                <a:spcAft>
                  <a:spcPts val="0"/>
                </a:spcAft>
                <a:buFont typeface="Wingdings" panose="05000000000000000000" pitchFamily="2" charset="2"/>
                <a:buNone/>
              </a:pPr>
              <a:r>
                <a:rPr lang="en-US" sz="900" dirty="0">
                  <a:solidFill>
                    <a:srgbClr val="222B36"/>
                  </a:solidFill>
                </a:rPr>
                <a:t>Level 1: No Bullet</a:t>
              </a:r>
            </a:p>
            <a:p>
              <a:pPr marL="114297" indent="-114297" algn="l">
                <a:spcBef>
                  <a:spcPts val="300"/>
                </a:spcBef>
                <a:spcAft>
                  <a:spcPts val="0"/>
                </a:spcAft>
                <a:buFont typeface="Wingdings" panose="05000000000000000000" pitchFamily="2" charset="2"/>
                <a:buChar char="§"/>
              </a:pPr>
              <a:r>
                <a:rPr lang="en-US" sz="900" dirty="0">
                  <a:solidFill>
                    <a:srgbClr val="222B36"/>
                  </a:solidFill>
                </a:rPr>
                <a:t>Level 2: Bullet 1</a:t>
              </a:r>
            </a:p>
            <a:p>
              <a:pPr marL="231775" indent="-107950" algn="l">
                <a:spcBef>
                  <a:spcPts val="300"/>
                </a:spcBef>
                <a:spcAft>
                  <a:spcPts val="0"/>
                </a:spcAft>
                <a:buFont typeface="Arial" panose="020B0604020202020204" pitchFamily="34" charset="0"/>
                <a:buChar char="–"/>
                <a:tabLst/>
              </a:pPr>
              <a:r>
                <a:rPr lang="en-US" sz="900" dirty="0">
                  <a:solidFill>
                    <a:srgbClr val="222B36"/>
                  </a:solidFill>
                </a:rPr>
                <a:t>Level 3: Bullet 2</a:t>
              </a:r>
            </a:p>
            <a:p>
              <a:pPr marL="347663" indent="-107950" algn="l">
                <a:spcBef>
                  <a:spcPts val="300"/>
                </a:spcBef>
                <a:spcAft>
                  <a:spcPts val="0"/>
                </a:spcAft>
                <a:buFont typeface="Arial" panose="020B0604020202020204" pitchFamily="34" charset="0"/>
                <a:buChar char="–"/>
                <a:tabLst/>
              </a:pPr>
              <a:r>
                <a:rPr lang="en-US" sz="900" dirty="0">
                  <a:solidFill>
                    <a:srgbClr val="222B36"/>
                  </a:solidFill>
                </a:rPr>
                <a:t>Level 4: Bullet 3</a:t>
              </a:r>
            </a:p>
            <a:p>
              <a:pPr marL="512763" indent="-171450" algn="l">
                <a:spcBef>
                  <a:spcPts val="300"/>
                </a:spcBef>
                <a:spcAft>
                  <a:spcPts val="0"/>
                </a:spcAft>
                <a:buFont typeface="Arial" panose="020B0604020202020204" pitchFamily="34" charset="0"/>
                <a:buChar char="–"/>
                <a:tabLst/>
              </a:pPr>
              <a:r>
                <a:rPr lang="en-US" sz="900" dirty="0">
                  <a:solidFill>
                    <a:srgbClr val="222B36"/>
                  </a:solidFill>
                </a:rPr>
                <a:t>Level 5: Bullet 4</a:t>
              </a:r>
            </a:p>
            <a:p>
              <a:pPr marL="0" indent="0" algn="l">
                <a:spcBef>
                  <a:spcPts val="0"/>
                </a:spcBef>
                <a:spcAft>
                  <a:spcPts val="300"/>
                </a:spcAft>
                <a:buFont typeface="Arial" panose="020B0604020202020204" pitchFamily="34" charset="0"/>
                <a:buNone/>
              </a:pPr>
              <a:br>
                <a:rPr lang="en-US" sz="900" dirty="0">
                  <a:solidFill>
                    <a:srgbClr val="222B36"/>
                  </a:solidFill>
                </a:rPr>
              </a:br>
              <a:r>
                <a:rPr lang="en-US" sz="900" dirty="0">
                  <a:solidFill>
                    <a:srgbClr val="222B36"/>
                  </a:solidFill>
                </a:rPr>
                <a:t>____________________</a:t>
              </a:r>
              <a:endParaRPr lang="en-US" sz="900" b="1" dirty="0">
                <a:solidFill>
                  <a:srgbClr val="222B36"/>
                </a:solidFill>
              </a:endParaRPr>
            </a:p>
            <a:p>
              <a:pPr algn="l">
                <a:spcBef>
                  <a:spcPts val="300"/>
                </a:spcBef>
              </a:pPr>
              <a:r>
                <a:rPr lang="en-US" sz="900" b="1" dirty="0">
                  <a:solidFill>
                    <a:srgbClr val="222B36"/>
                  </a:solidFill>
                </a:rPr>
                <a:t>USE BRAND COLORS</a:t>
              </a:r>
            </a:p>
          </p:txBody>
        </p:sp>
        <p:grpSp>
          <p:nvGrpSpPr>
            <p:cNvPr id="14" name="Group 13">
              <a:extLst>
                <a:ext uri="{FF2B5EF4-FFF2-40B4-BE49-F238E27FC236}">
                  <a16:creationId xmlns:a16="http://schemas.microsoft.com/office/drawing/2014/main" id="{85DCA35A-E6CD-2312-4943-4CE0C396B80D}"/>
                </a:ext>
              </a:extLst>
            </p:cNvPr>
            <p:cNvGrpSpPr/>
            <p:nvPr userDrawn="1"/>
          </p:nvGrpSpPr>
          <p:grpSpPr>
            <a:xfrm>
              <a:off x="12574095" y="3506602"/>
              <a:ext cx="1083381" cy="1711820"/>
              <a:chOff x="12574095" y="3506602"/>
              <a:chExt cx="1083381" cy="1711820"/>
            </a:xfrm>
          </p:grpSpPr>
          <p:sp>
            <p:nvSpPr>
              <p:cNvPr id="35" name="Rectangle: Rounded Corners 34">
                <a:extLst>
                  <a:ext uri="{FF2B5EF4-FFF2-40B4-BE49-F238E27FC236}">
                    <a16:creationId xmlns:a16="http://schemas.microsoft.com/office/drawing/2014/main" id="{0736F8F1-D268-D0EA-36B1-52EB7F3F163D}"/>
                  </a:ext>
                </a:extLst>
              </p:cNvPr>
              <p:cNvSpPr/>
              <p:nvPr userDrawn="1"/>
            </p:nvSpPr>
            <p:spPr>
              <a:xfrm>
                <a:off x="12574095" y="3506602"/>
                <a:ext cx="1083381" cy="1711820"/>
              </a:xfrm>
              <a:prstGeom prst="roundRect">
                <a:avLst>
                  <a:gd name="adj" fmla="val 193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36" name="Picture 35">
                <a:extLst>
                  <a:ext uri="{FF2B5EF4-FFF2-40B4-BE49-F238E27FC236}">
                    <a16:creationId xmlns:a16="http://schemas.microsoft.com/office/drawing/2014/main" id="{08B21C35-650C-63EA-86B0-264F10A8448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2593542" y="3551769"/>
                <a:ext cx="1044486" cy="1655340"/>
              </a:xfrm>
              <a:prstGeom prst="rect">
                <a:avLst/>
              </a:prstGeom>
            </p:spPr>
          </p:pic>
        </p:grpSp>
        <p:sp>
          <p:nvSpPr>
            <p:cNvPr id="15" name="Arrow: Use only for charts">
              <a:extLst>
                <a:ext uri="{FF2B5EF4-FFF2-40B4-BE49-F238E27FC236}">
                  <a16:creationId xmlns:a16="http://schemas.microsoft.com/office/drawing/2014/main" id="{CBB37299-DFAF-476E-5574-94FD2820D3CF}"/>
                </a:ext>
              </a:extLst>
            </p:cNvPr>
            <p:cNvSpPr/>
            <p:nvPr userDrawn="1"/>
          </p:nvSpPr>
          <p:spPr>
            <a:xfrm>
              <a:off x="12482801" y="4770358"/>
              <a:ext cx="169484" cy="583974"/>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2868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388 h 579664"/>
                <a:gd name="connsiteX1" fmla="*/ 0 w 166007"/>
                <a:gd name="connsiteY1" fmla="*/ 0 h 579664"/>
                <a:gd name="connsiteX2" fmla="*/ 0 w 166007"/>
                <a:gd name="connsiteY2" fmla="*/ 579664 h 579664"/>
                <a:gd name="connsiteX3" fmla="*/ 166007 w 166007"/>
                <a:gd name="connsiteY3" fmla="*/ 579664 h 579664"/>
              </a:gdLst>
              <a:ahLst/>
              <a:cxnLst>
                <a:cxn ang="0">
                  <a:pos x="connsiteX0" y="connsiteY0"/>
                </a:cxn>
                <a:cxn ang="0">
                  <a:pos x="connsiteX1" y="connsiteY1"/>
                </a:cxn>
                <a:cxn ang="0">
                  <a:pos x="connsiteX2" y="connsiteY2"/>
                </a:cxn>
                <a:cxn ang="0">
                  <a:pos x="connsiteX3" y="connsiteY3"/>
                </a:cxn>
              </a:cxnLst>
              <a:rect l="l" t="t" r="r" b="b"/>
              <a:pathLst>
                <a:path w="166007" h="579664">
                  <a:moveTo>
                    <a:pt x="77266" y="388"/>
                  </a:moveTo>
                  <a:lnTo>
                    <a:pt x="0" y="0"/>
                  </a:lnTo>
                  <a:lnTo>
                    <a:pt x="0" y="579664"/>
                  </a:lnTo>
                  <a:lnTo>
                    <a:pt x="166007" y="579664"/>
                  </a:ln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pic>
          <p:nvPicPr>
            <p:cNvPr id="16" name="Graphic 15" descr="Close with solid fill">
              <a:extLst>
                <a:ext uri="{FF2B5EF4-FFF2-40B4-BE49-F238E27FC236}">
                  <a16:creationId xmlns:a16="http://schemas.microsoft.com/office/drawing/2014/main" id="{F762C4B9-A0A7-FFCE-E551-963933A0120E}"/>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579618" y="5092019"/>
              <a:ext cx="100919" cy="100919"/>
            </a:xfrm>
            <a:prstGeom prst="rect">
              <a:avLst/>
            </a:prstGeom>
          </p:spPr>
        </p:pic>
        <p:pic>
          <p:nvPicPr>
            <p:cNvPr id="17" name="Graphic 16" descr="Close with solid fill">
              <a:extLst>
                <a:ext uri="{FF2B5EF4-FFF2-40B4-BE49-F238E27FC236}">
                  <a16:creationId xmlns:a16="http://schemas.microsoft.com/office/drawing/2014/main" id="{675F12C8-56C3-4841-989D-E7AAD62B02DF}"/>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88386" y="5092019"/>
              <a:ext cx="100919" cy="100919"/>
            </a:xfrm>
            <a:prstGeom prst="rect">
              <a:avLst/>
            </a:prstGeom>
          </p:spPr>
        </p:pic>
        <p:pic>
          <p:nvPicPr>
            <p:cNvPr id="18" name="Graphic 17" descr="Close with solid fill">
              <a:extLst>
                <a:ext uri="{FF2B5EF4-FFF2-40B4-BE49-F238E27FC236}">
                  <a16:creationId xmlns:a16="http://schemas.microsoft.com/office/drawing/2014/main" id="{3EA8FE19-B7D4-E046-9015-F269DE065A4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792393" y="5092018"/>
              <a:ext cx="100919" cy="100919"/>
            </a:xfrm>
            <a:prstGeom prst="rect">
              <a:avLst/>
            </a:prstGeom>
          </p:spPr>
        </p:pic>
        <p:pic>
          <p:nvPicPr>
            <p:cNvPr id="19" name="Graphic 18" descr="Close with solid fill">
              <a:extLst>
                <a:ext uri="{FF2B5EF4-FFF2-40B4-BE49-F238E27FC236}">
                  <a16:creationId xmlns:a16="http://schemas.microsoft.com/office/drawing/2014/main" id="{6A32C814-DC74-7A9D-F7B1-93DA9D174CE1}"/>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898781" y="5092017"/>
              <a:ext cx="100919" cy="100919"/>
            </a:xfrm>
            <a:prstGeom prst="rect">
              <a:avLst/>
            </a:prstGeom>
          </p:spPr>
        </p:pic>
        <p:pic>
          <p:nvPicPr>
            <p:cNvPr id="20" name="Graphic 19" descr="Close with solid fill">
              <a:extLst>
                <a:ext uri="{FF2B5EF4-FFF2-40B4-BE49-F238E27FC236}">
                  <a16:creationId xmlns:a16="http://schemas.microsoft.com/office/drawing/2014/main" id="{4D162E28-EFEB-CF5F-260B-9969A68B38C4}"/>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005169" y="5092016"/>
              <a:ext cx="100919" cy="100919"/>
            </a:xfrm>
            <a:prstGeom prst="rect">
              <a:avLst/>
            </a:prstGeom>
          </p:spPr>
        </p:pic>
        <p:pic>
          <p:nvPicPr>
            <p:cNvPr id="21" name="Graphic 20" descr="Close with solid fill">
              <a:extLst>
                <a:ext uri="{FF2B5EF4-FFF2-40B4-BE49-F238E27FC236}">
                  <a16:creationId xmlns:a16="http://schemas.microsoft.com/office/drawing/2014/main" id="{B749C35B-75EC-3A1B-F7B9-0CF29C98751D}"/>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111558" y="5092015"/>
              <a:ext cx="100919" cy="100919"/>
            </a:xfrm>
            <a:prstGeom prst="rect">
              <a:avLst/>
            </a:prstGeom>
          </p:spPr>
        </p:pic>
        <p:pic>
          <p:nvPicPr>
            <p:cNvPr id="22" name="Graphic 21" descr="Close with solid fill">
              <a:extLst>
                <a:ext uri="{FF2B5EF4-FFF2-40B4-BE49-F238E27FC236}">
                  <a16:creationId xmlns:a16="http://schemas.microsoft.com/office/drawing/2014/main" id="{B8FEA51C-6623-564C-A6B1-6EBECF7FFEA7}"/>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217946" y="5092014"/>
              <a:ext cx="100919" cy="100919"/>
            </a:xfrm>
            <a:prstGeom prst="rect">
              <a:avLst/>
            </a:prstGeom>
          </p:spPr>
        </p:pic>
        <p:pic>
          <p:nvPicPr>
            <p:cNvPr id="23" name="Graphic 22" descr="Close with solid fill">
              <a:extLst>
                <a:ext uri="{FF2B5EF4-FFF2-40B4-BE49-F238E27FC236}">
                  <a16:creationId xmlns:a16="http://schemas.microsoft.com/office/drawing/2014/main" id="{9FB4123F-3AAA-D496-7004-FD9321E610A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24334" y="5092013"/>
              <a:ext cx="100919" cy="100919"/>
            </a:xfrm>
            <a:prstGeom prst="rect">
              <a:avLst/>
            </a:prstGeom>
          </p:spPr>
        </p:pic>
        <p:pic>
          <p:nvPicPr>
            <p:cNvPr id="24" name="Graphic 23" descr="Close with solid fill">
              <a:extLst>
                <a:ext uri="{FF2B5EF4-FFF2-40B4-BE49-F238E27FC236}">
                  <a16:creationId xmlns:a16="http://schemas.microsoft.com/office/drawing/2014/main" id="{4C02F9A9-671C-338E-8838-70B5BF658FA2}"/>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430722" y="5092012"/>
              <a:ext cx="100919" cy="100919"/>
            </a:xfrm>
            <a:prstGeom prst="rect">
              <a:avLst/>
            </a:prstGeom>
          </p:spPr>
        </p:pic>
        <p:pic>
          <p:nvPicPr>
            <p:cNvPr id="25" name="Graphic 24" descr="Close with solid fill">
              <a:extLst>
                <a:ext uri="{FF2B5EF4-FFF2-40B4-BE49-F238E27FC236}">
                  <a16:creationId xmlns:a16="http://schemas.microsoft.com/office/drawing/2014/main" id="{84C8324E-1DD4-5082-1DCE-3CD0F3F2C3E6}"/>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37110" y="5092011"/>
              <a:ext cx="100919" cy="100919"/>
            </a:xfrm>
            <a:prstGeom prst="rect">
              <a:avLst/>
            </a:prstGeom>
          </p:spPr>
        </p:pic>
        <p:sp>
          <p:nvSpPr>
            <p:cNvPr id="26" name="Text: Use only for charts">
              <a:extLst>
                <a:ext uri="{FF2B5EF4-FFF2-40B4-BE49-F238E27FC236}">
                  <a16:creationId xmlns:a16="http://schemas.microsoft.com/office/drawing/2014/main" id="{20B9D8AA-3E0C-CD9B-5911-93594A73C78F}"/>
                </a:ext>
              </a:extLst>
            </p:cNvPr>
            <p:cNvSpPr txBox="1"/>
            <p:nvPr userDrawn="1"/>
          </p:nvSpPr>
          <p:spPr>
            <a:xfrm>
              <a:off x="12680142" y="5287604"/>
              <a:ext cx="1008611" cy="249299"/>
            </a:xfrm>
            <a:prstGeom prst="rect">
              <a:avLst/>
            </a:prstGeom>
            <a:noFill/>
          </p:spPr>
          <p:txBody>
            <a:bodyPr wrap="square" lIns="0" tIns="0" rIns="0" bIns="0" rtlCol="0">
              <a:noAutofit/>
            </a:bodyPr>
            <a:lstStyle/>
            <a:p>
              <a:pPr>
                <a:lnSpc>
                  <a:spcPct val="90000"/>
                </a:lnSpc>
              </a:pPr>
              <a:r>
                <a:rPr lang="en-US" sz="900" dirty="0">
                  <a:solidFill>
                    <a:srgbClr val="222B36"/>
                  </a:solidFill>
                </a:rPr>
                <a:t>Use only for charts, graphs and tables. </a:t>
              </a:r>
            </a:p>
          </p:txBody>
        </p:sp>
        <p:sp>
          <p:nvSpPr>
            <p:cNvPr id="27" name="Box: Do not use tints ">
              <a:extLst>
                <a:ext uri="{FF2B5EF4-FFF2-40B4-BE49-F238E27FC236}">
                  <a16:creationId xmlns:a16="http://schemas.microsoft.com/office/drawing/2014/main" id="{775F75E5-CA7B-3EF2-BC92-612BDDF8B4D4}"/>
                </a:ext>
              </a:extLst>
            </p:cNvPr>
            <p:cNvSpPr/>
            <p:nvPr userDrawn="1"/>
          </p:nvSpPr>
          <p:spPr>
            <a:xfrm>
              <a:off x="12909186" y="3776973"/>
              <a:ext cx="753813" cy="479902"/>
            </a:xfrm>
            <a:prstGeom prst="rect">
              <a:avLst/>
            </a:prstGeom>
            <a:solidFill>
              <a:srgbClr val="FFFFFF">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900" b="1" dirty="0">
                  <a:solidFill>
                    <a:srgbClr val="000000"/>
                  </a:solidFill>
                </a:rPr>
                <a:t>Do not use </a:t>
              </a:r>
              <a:br>
                <a:rPr lang="en-US" sz="900" b="1" dirty="0">
                  <a:solidFill>
                    <a:srgbClr val="000000"/>
                  </a:solidFill>
                </a:rPr>
              </a:br>
              <a:r>
                <a:rPr lang="en-US" sz="900" b="1" dirty="0">
                  <a:solidFill>
                    <a:srgbClr val="000000"/>
                  </a:solidFill>
                </a:rPr>
                <a:t>these colors!</a:t>
              </a:r>
            </a:p>
          </p:txBody>
        </p:sp>
        <p:sp>
          <p:nvSpPr>
            <p:cNvPr id="28" name="Box: Custom colors">
              <a:extLst>
                <a:ext uri="{FF2B5EF4-FFF2-40B4-BE49-F238E27FC236}">
                  <a16:creationId xmlns:a16="http://schemas.microsoft.com/office/drawing/2014/main" id="{B0831CFA-90EA-084F-3D0B-8906190EB3E4}"/>
                </a:ext>
              </a:extLst>
            </p:cNvPr>
            <p:cNvSpPr/>
            <p:nvPr userDrawn="1"/>
          </p:nvSpPr>
          <p:spPr>
            <a:xfrm>
              <a:off x="12579511" y="4392785"/>
              <a:ext cx="901670" cy="602642"/>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9" name="Box: Accent colors">
              <a:extLst>
                <a:ext uri="{FF2B5EF4-FFF2-40B4-BE49-F238E27FC236}">
                  <a16:creationId xmlns:a16="http://schemas.microsoft.com/office/drawing/2014/main" id="{963BB873-DF53-419A-7A9D-2F6EF44880ED}"/>
                </a:ext>
              </a:extLst>
            </p:cNvPr>
            <p:cNvSpPr/>
            <p:nvPr userDrawn="1"/>
          </p:nvSpPr>
          <p:spPr>
            <a:xfrm>
              <a:off x="12999701" y="3620951"/>
              <a:ext cx="651412"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30" name="Box: Primary colors">
              <a:extLst>
                <a:ext uri="{FF2B5EF4-FFF2-40B4-BE49-F238E27FC236}">
                  <a16:creationId xmlns:a16="http://schemas.microsoft.com/office/drawing/2014/main" id="{5CC8AC30-34EF-84B8-0B03-8C3D7881DA5A}"/>
                </a:ext>
              </a:extLst>
            </p:cNvPr>
            <p:cNvSpPr/>
            <p:nvPr userDrawn="1"/>
          </p:nvSpPr>
          <p:spPr>
            <a:xfrm>
              <a:off x="12681404" y="3620951"/>
              <a:ext cx="210395"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31" name="Arrow: Accent">
              <a:extLst>
                <a:ext uri="{FF2B5EF4-FFF2-40B4-BE49-F238E27FC236}">
                  <a16:creationId xmlns:a16="http://schemas.microsoft.com/office/drawing/2014/main" id="{76C5393B-3DFF-77A9-76D5-92B2D6B218B9}"/>
                </a:ext>
              </a:extLst>
            </p:cNvPr>
            <p:cNvSpPr/>
            <p:nvPr userDrawn="1"/>
          </p:nvSpPr>
          <p:spPr>
            <a:xfrm flipH="1">
              <a:off x="13381396" y="3325348"/>
              <a:ext cx="364196" cy="362509"/>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 name="connsiteX0" fmla="*/ 205540 w 205540"/>
                <a:gd name="connsiteY0" fmla="*/ 0 h 581765"/>
                <a:gd name="connsiteX1" fmla="*/ 0 w 205540"/>
                <a:gd name="connsiteY1" fmla="*/ 2101 h 581765"/>
                <a:gd name="connsiteX2" fmla="*/ 0 w 205540"/>
                <a:gd name="connsiteY2" fmla="*/ 581765 h 581765"/>
                <a:gd name="connsiteX3" fmla="*/ 78505 w 205540"/>
                <a:gd name="connsiteY3" fmla="*/ 580937 h 581765"/>
                <a:gd name="connsiteX0" fmla="*/ 110474 w 110474"/>
                <a:gd name="connsiteY0" fmla="*/ 2976 h 579664"/>
                <a:gd name="connsiteX1" fmla="*/ 0 w 110474"/>
                <a:gd name="connsiteY1" fmla="*/ 0 h 579664"/>
                <a:gd name="connsiteX2" fmla="*/ 0 w 110474"/>
                <a:gd name="connsiteY2" fmla="*/ 579664 h 579664"/>
                <a:gd name="connsiteX3" fmla="*/ 78505 w 110474"/>
                <a:gd name="connsiteY3" fmla="*/ 578836 h 579664"/>
                <a:gd name="connsiteX0" fmla="*/ 294726 w 294726"/>
                <a:gd name="connsiteY0" fmla="*/ 8847 h 579664"/>
                <a:gd name="connsiteX1" fmla="*/ 0 w 294726"/>
                <a:gd name="connsiteY1" fmla="*/ 0 h 579664"/>
                <a:gd name="connsiteX2" fmla="*/ 0 w 294726"/>
                <a:gd name="connsiteY2" fmla="*/ 579664 h 579664"/>
                <a:gd name="connsiteX3" fmla="*/ 78505 w 294726"/>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294726" h="579664">
                  <a:moveTo>
                    <a:pt x="294726" y="8847"/>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2" name="Text: Accent brand colors">
              <a:extLst>
                <a:ext uri="{FF2B5EF4-FFF2-40B4-BE49-F238E27FC236}">
                  <a16:creationId xmlns:a16="http://schemas.microsoft.com/office/drawing/2014/main" id="{74ABD4BA-ADF4-AE4E-5E57-65FAE51A7953}"/>
                </a:ext>
              </a:extLst>
            </p:cNvPr>
            <p:cNvSpPr txBox="1"/>
            <p:nvPr userDrawn="1"/>
          </p:nvSpPr>
          <p:spPr>
            <a:xfrm>
              <a:off x="12632556" y="3260569"/>
              <a:ext cx="954607" cy="124650"/>
            </a:xfrm>
            <a:prstGeom prst="rect">
              <a:avLst/>
            </a:prstGeom>
            <a:noFill/>
          </p:spPr>
          <p:txBody>
            <a:bodyPr wrap="square" lIns="0" tIns="0" rIns="0" bIns="0" rtlCol="0">
              <a:noAutofit/>
            </a:bodyPr>
            <a:lstStyle/>
            <a:p>
              <a:pPr>
                <a:lnSpc>
                  <a:spcPct val="90000"/>
                </a:lnSpc>
              </a:pPr>
              <a:r>
                <a:rPr lang="en-US" sz="900" dirty="0">
                  <a:solidFill>
                    <a:srgbClr val="222B36"/>
                  </a:solidFill>
                </a:rPr>
                <a:t>Accent colors </a:t>
              </a:r>
            </a:p>
          </p:txBody>
        </p:sp>
        <p:sp>
          <p:nvSpPr>
            <p:cNvPr id="33" name="Arrow: Primary">
              <a:extLst>
                <a:ext uri="{FF2B5EF4-FFF2-40B4-BE49-F238E27FC236}">
                  <a16:creationId xmlns:a16="http://schemas.microsoft.com/office/drawing/2014/main" id="{5FC09FCD-BE92-22FA-A4AF-3A332F9F055C}"/>
                </a:ext>
              </a:extLst>
            </p:cNvPr>
            <p:cNvSpPr/>
            <p:nvPr userDrawn="1"/>
          </p:nvSpPr>
          <p:spPr>
            <a:xfrm flipV="1">
              <a:off x="12463256" y="3161742"/>
              <a:ext cx="216885" cy="528438"/>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120751" h="579664">
                  <a:moveTo>
                    <a:pt x="120751" y="2976"/>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4" name="Text: Primary brand colors">
              <a:extLst>
                <a:ext uri="{FF2B5EF4-FFF2-40B4-BE49-F238E27FC236}">
                  <a16:creationId xmlns:a16="http://schemas.microsoft.com/office/drawing/2014/main" id="{5EF3A80C-F18B-0E74-16D8-1AE477DCEC28}"/>
                </a:ext>
              </a:extLst>
            </p:cNvPr>
            <p:cNvSpPr txBox="1"/>
            <p:nvPr userDrawn="1"/>
          </p:nvSpPr>
          <p:spPr>
            <a:xfrm>
              <a:off x="12632556" y="3095977"/>
              <a:ext cx="979377" cy="124650"/>
            </a:xfrm>
            <a:prstGeom prst="rect">
              <a:avLst/>
            </a:prstGeom>
            <a:noFill/>
          </p:spPr>
          <p:txBody>
            <a:bodyPr wrap="square" lIns="0" tIns="0" rIns="0" bIns="0" rtlCol="0">
              <a:noAutofit/>
            </a:bodyPr>
            <a:lstStyle/>
            <a:p>
              <a:pPr>
                <a:lnSpc>
                  <a:spcPct val="90000"/>
                </a:lnSpc>
              </a:pPr>
              <a:r>
                <a:rPr lang="en-US" sz="900" dirty="0">
                  <a:solidFill>
                    <a:srgbClr val="222B36"/>
                  </a:solidFill>
                </a:rPr>
                <a:t>Primary colors </a:t>
              </a:r>
            </a:p>
          </p:txBody>
        </p:sp>
      </p:grpSp>
    </p:spTree>
    <p:extLst>
      <p:ext uri="{BB962C8B-B14F-4D97-AF65-F5344CB8AC3E}">
        <p14:creationId xmlns:p14="http://schemas.microsoft.com/office/powerpoint/2010/main" val="21986719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B1AE2-F5E0-3FF1-C3AB-3E2ED7E43A3E}"/>
              </a:ext>
            </a:extLst>
          </p:cNvPr>
          <p:cNvSpPr>
            <a:spLocks noGrp="1"/>
          </p:cNvSpPr>
          <p:nvPr>
            <p:ph type="title" hasCustomPrompt="1"/>
          </p:nvPr>
        </p:nvSpPr>
        <p:spPr/>
        <p:txBody>
          <a:bodyPr/>
          <a:lstStyle>
            <a:lvl1pPr>
              <a:defRPr/>
            </a:lvl1pPr>
          </a:lstStyle>
          <a:p>
            <a:r>
              <a:rPr lang="en-US"/>
              <a:t>Title Only</a:t>
            </a:r>
          </a:p>
        </p:txBody>
      </p:sp>
      <p:sp>
        <p:nvSpPr>
          <p:cNvPr id="3" name="Date Placeholder 2">
            <a:extLst>
              <a:ext uri="{FF2B5EF4-FFF2-40B4-BE49-F238E27FC236}">
                <a16:creationId xmlns:a16="http://schemas.microsoft.com/office/drawing/2014/main" id="{3DDCFC60-1C79-84A9-1740-B6F1A4749456}"/>
              </a:ext>
            </a:extLst>
          </p:cNvPr>
          <p:cNvSpPr>
            <a:spLocks noGrp="1"/>
          </p:cNvSpPr>
          <p:nvPr>
            <p:ph type="dt" sz="half" idx="10"/>
          </p:nvPr>
        </p:nvSpPr>
        <p:spPr/>
        <p:txBody>
          <a:bodyPr/>
          <a:lstStyle/>
          <a:p>
            <a:fld id="{24D357A3-3229-4132-81F2-B9CA04297796}" type="datetime1">
              <a:rPr lang="en-US" smtClean="0"/>
              <a:t>7/22/2026</a:t>
            </a:fld>
            <a:endParaRPr lang="en-US" dirty="0"/>
          </a:p>
        </p:txBody>
      </p:sp>
      <p:sp>
        <p:nvSpPr>
          <p:cNvPr id="4" name="Footer Placeholder 3">
            <a:extLst>
              <a:ext uri="{FF2B5EF4-FFF2-40B4-BE49-F238E27FC236}">
                <a16:creationId xmlns:a16="http://schemas.microsoft.com/office/drawing/2014/main" id="{10187B87-9019-1621-0D01-9F07EA71C164}"/>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5" name="Slide Number Placeholder 4">
            <a:extLst>
              <a:ext uri="{FF2B5EF4-FFF2-40B4-BE49-F238E27FC236}">
                <a16:creationId xmlns:a16="http://schemas.microsoft.com/office/drawing/2014/main" id="{36C8C972-5F63-209F-4160-7B0C8BF481F6}"/>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6" name="Text Placeholder Pre-Heading">
            <a:extLst>
              <a:ext uri="{FF2B5EF4-FFF2-40B4-BE49-F238E27FC236}">
                <a16:creationId xmlns:a16="http://schemas.microsoft.com/office/drawing/2014/main" id="{EECE9800-60FC-5B26-678B-D18F6F22CF34}"/>
              </a:ext>
            </a:extLst>
          </p:cNvPr>
          <p:cNvSpPr>
            <a:spLocks noGrp="1"/>
          </p:cNvSpPr>
          <p:nvPr>
            <p:ph type="body" sz="quarter" idx="14" hasCustomPrompt="1"/>
          </p:nvPr>
        </p:nvSpPr>
        <p:spPr>
          <a:xfrm>
            <a:off x="438912" y="288810"/>
            <a:ext cx="11311128" cy="123111"/>
          </a:xfrm>
        </p:spPr>
        <p:txBody>
          <a:bodyPr>
            <a:noAutofit/>
          </a:bodyPr>
          <a:lstStyle>
            <a:lvl1pPr marL="0" indent="0">
              <a:buNone/>
              <a:defRPr sz="800" cap="all" spc="30" baseline="0"/>
            </a:lvl1pPr>
            <a:lvl2pPr marL="0" indent="0">
              <a:buNone/>
              <a:defRPr sz="800" cap="all" spc="30" baseline="0"/>
            </a:lvl2pPr>
            <a:lvl3pPr marL="0" indent="0">
              <a:buNone/>
              <a:defRPr sz="800" cap="all" spc="30" baseline="0"/>
            </a:lvl3pPr>
            <a:lvl4pPr marL="0" indent="0">
              <a:buNone/>
              <a:defRPr sz="800" cap="all" spc="30" baseline="0"/>
            </a:lvl4pPr>
            <a:lvl5pPr marL="0" indent="0">
              <a:buNone/>
              <a:defRPr sz="800" cap="all" spc="30" baseline="0"/>
            </a:lvl5pPr>
          </a:lstStyle>
          <a:p>
            <a:pPr lvl="0"/>
            <a:r>
              <a:rPr lang="en-US"/>
              <a:t>Pre-heading (delete this box if not using)</a:t>
            </a:r>
          </a:p>
        </p:txBody>
      </p:sp>
      <p:sp>
        <p:nvSpPr>
          <p:cNvPr id="7" name="Text Placeholder Sugheading">
            <a:extLst>
              <a:ext uri="{FF2B5EF4-FFF2-40B4-BE49-F238E27FC236}">
                <a16:creationId xmlns:a16="http://schemas.microsoft.com/office/drawing/2014/main" id="{9618742C-5E00-B295-417C-148E14E74C03}"/>
              </a:ext>
            </a:extLst>
          </p:cNvPr>
          <p:cNvSpPr>
            <a:spLocks noGrp="1"/>
          </p:cNvSpPr>
          <p:nvPr>
            <p:ph type="body" sz="quarter" idx="15" hasCustomPrompt="1"/>
          </p:nvPr>
        </p:nvSpPr>
        <p:spPr>
          <a:xfrm>
            <a:off x="440723" y="856744"/>
            <a:ext cx="11317890" cy="246221"/>
          </a:xfrm>
        </p:spPr>
        <p:txBody>
          <a:bodyPr>
            <a:noAutofit/>
          </a:bodyPr>
          <a:lstStyle>
            <a:lvl1pPr marL="0" indent="0">
              <a:buNone/>
              <a:defRPr sz="1600"/>
            </a:lvl1pPr>
            <a:lvl2pPr marL="0" indent="0">
              <a:buNone/>
              <a:defRPr sz="1600"/>
            </a:lvl2pPr>
            <a:lvl3pPr marL="0" indent="0">
              <a:buNone/>
              <a:defRPr sz="1600"/>
            </a:lvl3pPr>
            <a:lvl4pPr marL="0" indent="0">
              <a:buNone/>
              <a:defRPr sz="1600"/>
            </a:lvl4pPr>
            <a:lvl5pPr marL="0" indent="0">
              <a:buNone/>
              <a:defRPr sz="1600"/>
            </a:lvl5pPr>
          </a:lstStyle>
          <a:p>
            <a:pPr lvl="0"/>
            <a:r>
              <a:rPr lang="en-US"/>
              <a:t>Subheading (delete this box if not using)</a:t>
            </a:r>
          </a:p>
        </p:txBody>
      </p:sp>
      <p:sp>
        <p:nvSpPr>
          <p:cNvPr id="9" name="Text Placeholder Source">
            <a:extLst>
              <a:ext uri="{FF2B5EF4-FFF2-40B4-BE49-F238E27FC236}">
                <a16:creationId xmlns:a16="http://schemas.microsoft.com/office/drawing/2014/main" id="{8AF3F9B6-FDCA-7248-7F84-BB4CE66C457C}"/>
              </a:ext>
            </a:extLst>
          </p:cNvPr>
          <p:cNvSpPr>
            <a:spLocks noGrp="1"/>
          </p:cNvSpPr>
          <p:nvPr>
            <p:ph type="body" sz="quarter" idx="16" hasCustomPrompt="1"/>
          </p:nvPr>
        </p:nvSpPr>
        <p:spPr>
          <a:xfrm>
            <a:off x="438912" y="5695950"/>
            <a:ext cx="11319701" cy="400050"/>
          </a:xfrm>
        </p:spPr>
        <p:txBody>
          <a:bodyPr anchor="b">
            <a:noAutofit/>
          </a:bodyPr>
          <a:lstStyle>
            <a:lvl1pPr marL="0" indent="0">
              <a:buNone/>
              <a:defRPr sz="800"/>
            </a:lvl1pPr>
            <a:lvl2pPr marL="0" indent="0">
              <a:buNone/>
              <a:defRPr sz="800"/>
            </a:lvl2pPr>
            <a:lvl3pPr marL="0" indent="0">
              <a:buNone/>
              <a:defRPr sz="800"/>
            </a:lvl3pPr>
            <a:lvl4pPr marL="0" indent="0">
              <a:buNone/>
              <a:defRPr sz="800"/>
            </a:lvl4pPr>
            <a:lvl5pPr marL="0" indent="0">
              <a:buNone/>
              <a:defRPr sz="800"/>
            </a:lvl5pPr>
          </a:lstStyle>
          <a:p>
            <a:r>
              <a:rPr lang="en-US"/>
              <a:t>Source: XYZ (delete this box if not using)</a:t>
            </a:r>
          </a:p>
        </p:txBody>
      </p:sp>
    </p:spTree>
    <p:extLst>
      <p:ext uri="{BB962C8B-B14F-4D97-AF65-F5344CB8AC3E}">
        <p14:creationId xmlns:p14="http://schemas.microsoft.com/office/powerpoint/2010/main" val="27490647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A0AFC3-29E0-B7AB-A1D8-503157AD87D3}"/>
              </a:ext>
            </a:extLst>
          </p:cNvPr>
          <p:cNvSpPr>
            <a:spLocks noGrp="1"/>
          </p:cNvSpPr>
          <p:nvPr>
            <p:ph type="dt" sz="half" idx="10"/>
          </p:nvPr>
        </p:nvSpPr>
        <p:spPr/>
        <p:txBody>
          <a:bodyPr/>
          <a:lstStyle/>
          <a:p>
            <a:fld id="{6CE5F467-AB13-4A07-A50B-DB2570756A47}" type="datetime1">
              <a:rPr lang="en-US" smtClean="0"/>
              <a:t>7/22/2026</a:t>
            </a:fld>
            <a:endParaRPr lang="en-US" dirty="0"/>
          </a:p>
        </p:txBody>
      </p:sp>
      <p:sp>
        <p:nvSpPr>
          <p:cNvPr id="3" name="Footer Placeholder 2">
            <a:extLst>
              <a:ext uri="{FF2B5EF4-FFF2-40B4-BE49-F238E27FC236}">
                <a16:creationId xmlns:a16="http://schemas.microsoft.com/office/drawing/2014/main" id="{301F7AAA-3B97-932C-50F3-8A5F403FB9D4}"/>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4" name="Slide Number Placeholder 3">
            <a:extLst>
              <a:ext uri="{FF2B5EF4-FFF2-40B4-BE49-F238E27FC236}">
                <a16:creationId xmlns:a16="http://schemas.microsoft.com/office/drawing/2014/main" id="{B6AEC76F-0EDD-B7D9-E45B-EF7C9DA3DAA1}"/>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Tree>
    <p:extLst>
      <p:ext uri="{BB962C8B-B14F-4D97-AF65-F5344CB8AC3E}">
        <p14:creationId xmlns:p14="http://schemas.microsoft.com/office/powerpoint/2010/main" val="14450991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2054C6-64C3-1B06-FDD5-70BB7835B71B}"/>
              </a:ext>
            </a:extLst>
          </p:cNvPr>
          <p:cNvSpPr>
            <a:spLocks noGrp="1"/>
          </p:cNvSpPr>
          <p:nvPr>
            <p:ph idx="1"/>
          </p:nvPr>
        </p:nvSpPr>
        <p:spPr>
          <a:xfrm>
            <a:off x="440723" y="1848852"/>
            <a:ext cx="11313123" cy="4244861"/>
          </a:xfrm>
        </p:spPr>
        <p:txBody>
          <a:bodyPr>
            <a:noAutofit/>
          </a:bodyPr>
          <a:lstStyle>
            <a:lvl1pPr>
              <a:defRPr sz="2000"/>
            </a:lvl1pPr>
            <a:lvl2pPr>
              <a:defRPr sz="20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5822AC-5137-41B1-C0A3-516CAECCA5FD}"/>
              </a:ext>
            </a:extLst>
          </p:cNvPr>
          <p:cNvSpPr>
            <a:spLocks noGrp="1"/>
          </p:cNvSpPr>
          <p:nvPr>
            <p:ph type="body" sz="half" idx="2"/>
          </p:nvPr>
        </p:nvSpPr>
        <p:spPr>
          <a:xfrm>
            <a:off x="440724" y="856744"/>
            <a:ext cx="11311128" cy="246221"/>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327586-7B77-75A1-D6B1-450417B49FCE}"/>
              </a:ext>
            </a:extLst>
          </p:cNvPr>
          <p:cNvSpPr>
            <a:spLocks noGrp="1"/>
          </p:cNvSpPr>
          <p:nvPr>
            <p:ph type="dt" sz="half" idx="10"/>
          </p:nvPr>
        </p:nvSpPr>
        <p:spPr/>
        <p:txBody>
          <a:bodyPr>
            <a:noAutofit/>
          </a:bodyPr>
          <a:lstStyle/>
          <a:p>
            <a:fld id="{02B4A063-E615-4B75-8466-EC7C3D7BABDB}" type="datetime1">
              <a:rPr lang="en-US" smtClean="0"/>
              <a:t>7/22/2026</a:t>
            </a:fld>
            <a:endParaRPr lang="en-US" dirty="0"/>
          </a:p>
        </p:txBody>
      </p:sp>
      <p:sp>
        <p:nvSpPr>
          <p:cNvPr id="6" name="Footer Placeholder 5">
            <a:extLst>
              <a:ext uri="{FF2B5EF4-FFF2-40B4-BE49-F238E27FC236}">
                <a16:creationId xmlns:a16="http://schemas.microsoft.com/office/drawing/2014/main" id="{D9D87426-73CD-A4C7-C4BE-ED7115B75526}"/>
              </a:ext>
            </a:extLst>
          </p:cNvPr>
          <p:cNvSpPr>
            <a:spLocks noGrp="1"/>
          </p:cNvSpPr>
          <p:nvPr>
            <p:ph type="ftr" sz="quarter" idx="11"/>
          </p:nvPr>
        </p:nvSpPr>
        <p:spPr/>
        <p:txBody>
          <a:bodyPr>
            <a:noAutofit/>
          </a:bodyPr>
          <a:lstStyle>
            <a:lvl1pPr>
              <a:defRPr>
                <a:solidFill>
                  <a:schemeClr val="tx2"/>
                </a:solidFill>
              </a:defRPr>
            </a:lvl1pPr>
          </a:lstStyle>
          <a:p>
            <a:endParaRPr lang="en-US" dirty="0">
              <a:solidFill>
                <a:schemeClr val="tx2"/>
              </a:solidFill>
            </a:endParaRPr>
          </a:p>
        </p:txBody>
      </p:sp>
      <p:sp>
        <p:nvSpPr>
          <p:cNvPr id="7" name="Slide Number Placeholder 6">
            <a:extLst>
              <a:ext uri="{FF2B5EF4-FFF2-40B4-BE49-F238E27FC236}">
                <a16:creationId xmlns:a16="http://schemas.microsoft.com/office/drawing/2014/main" id="{260AF0B5-1135-0D14-80D9-04582285E914}"/>
              </a:ext>
            </a:extLst>
          </p:cNvPr>
          <p:cNvSpPr>
            <a:spLocks noGrp="1"/>
          </p:cNvSpPr>
          <p:nvPr>
            <p:ph type="sldNum" sz="quarter" idx="12"/>
          </p:nvPr>
        </p:nvSpPr>
        <p:spPr/>
        <p:txBody>
          <a:bodyPr>
            <a:noAutofit/>
          </a:bodyPr>
          <a:lstStyle>
            <a:lvl1pPr>
              <a:defRPr>
                <a:solidFill>
                  <a:schemeClr val="tx2"/>
                </a:solidFill>
              </a:defRPr>
            </a:lvl1pPr>
          </a:lstStyle>
          <a:p>
            <a:fld id="{3612E008-61E4-4A99-8383-A3C8D6963C8E}" type="slidenum">
              <a:rPr lang="en-US" smtClean="0"/>
              <a:pPr/>
              <a:t>‹#›</a:t>
            </a:fld>
            <a:endParaRPr lang="en-US" dirty="0"/>
          </a:p>
        </p:txBody>
      </p:sp>
      <p:sp>
        <p:nvSpPr>
          <p:cNvPr id="8" name="Title 7">
            <a:extLst>
              <a:ext uri="{FF2B5EF4-FFF2-40B4-BE49-F238E27FC236}">
                <a16:creationId xmlns:a16="http://schemas.microsoft.com/office/drawing/2014/main" id="{C3472200-035B-BB18-46FB-78E61420F03E}"/>
              </a:ext>
            </a:extLst>
          </p:cNvPr>
          <p:cNvSpPr>
            <a:spLocks noGrp="1"/>
          </p:cNvSpPr>
          <p:nvPr>
            <p:ph type="title" hasCustomPrompt="1"/>
          </p:nvPr>
        </p:nvSpPr>
        <p:spPr>
          <a:xfrm>
            <a:off x="440724" y="521208"/>
            <a:ext cx="11313126" cy="329184"/>
          </a:xfrm>
        </p:spPr>
        <p:txBody>
          <a:bodyPr>
            <a:noAutofit/>
          </a:bodyPr>
          <a:lstStyle>
            <a:lvl1pPr>
              <a:defRPr/>
            </a:lvl1pPr>
          </a:lstStyle>
          <a:p>
            <a:r>
              <a:rPr lang="en-US"/>
              <a:t>Content with Caption</a:t>
            </a:r>
          </a:p>
        </p:txBody>
      </p:sp>
    </p:spTree>
    <p:extLst>
      <p:ext uri="{BB962C8B-B14F-4D97-AF65-F5344CB8AC3E}">
        <p14:creationId xmlns:p14="http://schemas.microsoft.com/office/powerpoint/2010/main" val="93590064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8EB6566-3FCD-9663-962F-981C50873A4A}"/>
              </a:ext>
            </a:extLst>
          </p:cNvPr>
          <p:cNvSpPr>
            <a:spLocks noGrp="1"/>
          </p:cNvSpPr>
          <p:nvPr>
            <p:ph type="pic" idx="1" hasCustomPrompt="1"/>
          </p:nvPr>
        </p:nvSpPr>
        <p:spPr>
          <a:xfrm>
            <a:off x="440723" y="1848852"/>
            <a:ext cx="11313123" cy="4244861"/>
          </a:xfrm>
          <a:solidFill>
            <a:srgbClr val="CCCDCE"/>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 </a:t>
            </a:r>
          </a:p>
        </p:txBody>
      </p:sp>
      <p:sp>
        <p:nvSpPr>
          <p:cNvPr id="4" name="Text Placeholder 3">
            <a:extLst>
              <a:ext uri="{FF2B5EF4-FFF2-40B4-BE49-F238E27FC236}">
                <a16:creationId xmlns:a16="http://schemas.microsoft.com/office/drawing/2014/main" id="{CDC434E7-C947-90E2-A35F-89E6A55024EF}"/>
              </a:ext>
            </a:extLst>
          </p:cNvPr>
          <p:cNvSpPr>
            <a:spLocks noGrp="1"/>
          </p:cNvSpPr>
          <p:nvPr>
            <p:ph type="body" sz="half" idx="2" hasCustomPrompt="1"/>
          </p:nvPr>
        </p:nvSpPr>
        <p:spPr>
          <a:xfrm>
            <a:off x="440724" y="856744"/>
            <a:ext cx="11301984" cy="24622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Subheading (delete this box if not using)</a:t>
            </a:r>
          </a:p>
        </p:txBody>
      </p:sp>
      <p:sp>
        <p:nvSpPr>
          <p:cNvPr id="5" name="Date Placeholder 4">
            <a:extLst>
              <a:ext uri="{FF2B5EF4-FFF2-40B4-BE49-F238E27FC236}">
                <a16:creationId xmlns:a16="http://schemas.microsoft.com/office/drawing/2014/main" id="{471CF19C-07D1-A731-9179-0FF8F1A4D3FF}"/>
              </a:ext>
            </a:extLst>
          </p:cNvPr>
          <p:cNvSpPr>
            <a:spLocks noGrp="1"/>
          </p:cNvSpPr>
          <p:nvPr>
            <p:ph type="dt" sz="half" idx="10"/>
          </p:nvPr>
        </p:nvSpPr>
        <p:spPr/>
        <p:txBody>
          <a:bodyPr/>
          <a:lstStyle/>
          <a:p>
            <a:fld id="{AE8ABF6A-4AEA-4E18-A989-5E9E4F4E2589}" type="datetime1">
              <a:rPr lang="en-US" smtClean="0"/>
              <a:t>7/22/2026</a:t>
            </a:fld>
            <a:endParaRPr lang="en-US" dirty="0"/>
          </a:p>
        </p:txBody>
      </p:sp>
      <p:sp>
        <p:nvSpPr>
          <p:cNvPr id="6" name="Footer Placeholder 5">
            <a:extLst>
              <a:ext uri="{FF2B5EF4-FFF2-40B4-BE49-F238E27FC236}">
                <a16:creationId xmlns:a16="http://schemas.microsoft.com/office/drawing/2014/main" id="{865C3777-8B88-BB9E-FD3F-A09F702999D1}"/>
              </a:ext>
            </a:extLst>
          </p:cNvPr>
          <p:cNvSpPr>
            <a:spLocks noGrp="1"/>
          </p:cNvSpPr>
          <p:nvPr>
            <p:ph type="ftr" sz="quarter" idx="11"/>
          </p:nvPr>
        </p:nvSpPr>
        <p:spPr/>
        <p:txBody>
          <a:bodyPr/>
          <a:lstStyle>
            <a:lvl1pPr>
              <a:defRPr>
                <a:solidFill>
                  <a:schemeClr val="tx2"/>
                </a:solidFill>
              </a:defRPr>
            </a:lvl1pPr>
          </a:lstStyle>
          <a:p>
            <a:endParaRPr lang="en-US" dirty="0">
              <a:solidFill>
                <a:schemeClr val="tx2"/>
              </a:solidFill>
            </a:endParaRPr>
          </a:p>
        </p:txBody>
      </p:sp>
      <p:sp>
        <p:nvSpPr>
          <p:cNvPr id="7" name="Slide Number Placeholder 6">
            <a:extLst>
              <a:ext uri="{FF2B5EF4-FFF2-40B4-BE49-F238E27FC236}">
                <a16:creationId xmlns:a16="http://schemas.microsoft.com/office/drawing/2014/main" id="{6E30D073-827C-5470-07B5-8E748DE686BF}"/>
              </a:ext>
            </a:extLst>
          </p:cNvPr>
          <p:cNvSpPr>
            <a:spLocks noGrp="1"/>
          </p:cNvSpPr>
          <p:nvPr>
            <p:ph type="sldNum" sz="quarter" idx="12"/>
          </p:nvPr>
        </p:nvSpPr>
        <p:spPr/>
        <p:txBody>
          <a:bodyPr/>
          <a:lstStyle>
            <a:lvl1pPr>
              <a:defRPr>
                <a:solidFill>
                  <a:schemeClr val="tx2"/>
                </a:solidFill>
              </a:defRPr>
            </a:lvl1pPr>
          </a:lstStyle>
          <a:p>
            <a:fld id="{3612E008-61E4-4A99-8383-A3C8D6963C8E}" type="slidenum">
              <a:rPr lang="en-US" smtClean="0"/>
              <a:pPr/>
              <a:t>‹#›</a:t>
            </a:fld>
            <a:endParaRPr lang="en-US" dirty="0"/>
          </a:p>
        </p:txBody>
      </p:sp>
      <p:sp>
        <p:nvSpPr>
          <p:cNvPr id="8" name="Title 7">
            <a:extLst>
              <a:ext uri="{FF2B5EF4-FFF2-40B4-BE49-F238E27FC236}">
                <a16:creationId xmlns:a16="http://schemas.microsoft.com/office/drawing/2014/main" id="{3E9387A3-D6E9-D996-1F77-4F7E18204217}"/>
              </a:ext>
            </a:extLst>
          </p:cNvPr>
          <p:cNvSpPr>
            <a:spLocks noGrp="1"/>
          </p:cNvSpPr>
          <p:nvPr>
            <p:ph type="title" hasCustomPrompt="1"/>
          </p:nvPr>
        </p:nvSpPr>
        <p:spPr>
          <a:xfrm>
            <a:off x="440724" y="521208"/>
            <a:ext cx="11313126" cy="329184"/>
          </a:xfrm>
        </p:spPr>
        <p:txBody>
          <a:bodyPr/>
          <a:lstStyle>
            <a:lvl1pPr>
              <a:defRPr/>
            </a:lvl1pPr>
          </a:lstStyle>
          <a:p>
            <a:r>
              <a:rPr lang="en-US"/>
              <a:t>Picture with Caption</a:t>
            </a:r>
          </a:p>
        </p:txBody>
      </p:sp>
    </p:spTree>
    <p:extLst>
      <p:ext uri="{BB962C8B-B14F-4D97-AF65-F5344CB8AC3E}">
        <p14:creationId xmlns:p14="http://schemas.microsoft.com/office/powerpoint/2010/main" val="32459570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 ~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Conclusion</a:t>
            </a:r>
          </a:p>
        </p:txBody>
      </p:sp>
    </p:spTree>
    <p:extLst>
      <p:ext uri="{BB962C8B-B14F-4D97-AF65-F5344CB8AC3E}">
        <p14:creationId xmlns:p14="http://schemas.microsoft.com/office/powerpoint/2010/main" val="1348734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clusion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98AAD-A315-C6EA-59A3-31ACD6F132C8}"/>
              </a:ext>
            </a:extLst>
          </p:cNvPr>
          <p:cNvSpPr>
            <a:spLocks noGrp="1"/>
          </p:cNvSpPr>
          <p:nvPr>
            <p:ph type="title" hasCustomPrompt="1"/>
          </p:nvPr>
        </p:nvSpPr>
        <p:spPr>
          <a:xfrm>
            <a:off x="436564" y="3862699"/>
            <a:ext cx="11317286" cy="1108294"/>
          </a:xfrm>
        </p:spPr>
        <p:txBody>
          <a:bodyPr anchor="b"/>
          <a:lstStyle>
            <a:lvl1pPr>
              <a:defRPr sz="4800"/>
            </a:lvl1pPr>
          </a:lstStyle>
          <a:p>
            <a:r>
              <a:rPr lang="en-US"/>
              <a:t>Conclusion 1</a:t>
            </a:r>
          </a:p>
        </p:txBody>
      </p:sp>
      <p:sp>
        <p:nvSpPr>
          <p:cNvPr id="3" name="Date Placeholder 2">
            <a:extLst>
              <a:ext uri="{FF2B5EF4-FFF2-40B4-BE49-F238E27FC236}">
                <a16:creationId xmlns:a16="http://schemas.microsoft.com/office/drawing/2014/main" id="{7B2CA65E-63F1-4C26-21ED-7FBB4CC8DFEA}"/>
              </a:ext>
            </a:extLst>
          </p:cNvPr>
          <p:cNvSpPr>
            <a:spLocks noGrp="1"/>
          </p:cNvSpPr>
          <p:nvPr>
            <p:ph type="dt" sz="half" idx="10"/>
          </p:nvPr>
        </p:nvSpPr>
        <p:spPr/>
        <p:txBody>
          <a:bodyPr/>
          <a:lstStyle/>
          <a:p>
            <a:fld id="{E556C255-1720-4419-ABBE-75F3F67B525A}" type="datetime1">
              <a:rPr lang="en-US" smtClean="0"/>
              <a:t>7/22/2026</a:t>
            </a:fld>
            <a:endParaRPr lang="en-US" dirty="0"/>
          </a:p>
        </p:txBody>
      </p:sp>
      <p:sp>
        <p:nvSpPr>
          <p:cNvPr id="8" name="Text Placeholder 7">
            <a:extLst>
              <a:ext uri="{FF2B5EF4-FFF2-40B4-BE49-F238E27FC236}">
                <a16:creationId xmlns:a16="http://schemas.microsoft.com/office/drawing/2014/main" id="{BFF936C8-E976-7D04-D924-DF29A855AC5B}"/>
              </a:ext>
            </a:extLst>
          </p:cNvPr>
          <p:cNvSpPr>
            <a:spLocks noGrp="1"/>
          </p:cNvSpPr>
          <p:nvPr>
            <p:ph type="body" sz="quarter" idx="14" hasCustomPrompt="1"/>
          </p:nvPr>
        </p:nvSpPr>
        <p:spPr>
          <a:xfrm>
            <a:off x="431800" y="5114925"/>
            <a:ext cx="11326814" cy="984250"/>
          </a:xfrm>
        </p:spPr>
        <p:txBody>
          <a:bodyPr numCol="3" spcCol="182880"/>
          <a:lstStyle>
            <a:lvl1pPr marL="0" marR="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sz="1600" b="1"/>
            </a:lvl1pPr>
            <a:lvl2pPr marL="0" indent="0">
              <a:buFont typeface="Calibri" panose="020F0502020204030204" pitchFamily="34" charset="0"/>
              <a:buChar char="​"/>
              <a:defRPr sz="1600"/>
            </a:lvl2pPr>
            <a:lvl3pPr marL="173038" indent="-173038">
              <a:defRPr sz="1600"/>
            </a:lvl3pPr>
            <a:lvl4pPr marL="0" indent="0">
              <a:buNone/>
              <a:defRPr sz="1600"/>
            </a:lvl4pPr>
            <a:lvl5pPr marL="173038" indent="-173038">
              <a:defRPr/>
            </a:lvl5pPr>
          </a:lstStyle>
          <a:p>
            <a:pPr marL="0" marR="0" lvl="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a:pPr>
            <a:r>
              <a:rPr lang="en-US"/>
              <a:t>[Add Name and use Tab to add email on next row. To add more names, use </a:t>
            </a:r>
            <a:r>
              <a:rPr lang="en-US" err="1"/>
              <a:t>Shift+Tab</a:t>
            </a:r>
            <a:r>
              <a:rPr lang="en-US"/>
              <a:t> to add a new Name and then Tab to add email.]</a:t>
            </a:r>
          </a:p>
          <a:p>
            <a:pPr lvl="1"/>
            <a:r>
              <a:rPr lang="en-US"/>
              <a:t>Second level</a:t>
            </a:r>
          </a:p>
          <a:p>
            <a:pPr lvl="3"/>
            <a:endParaRPr lang="en-US"/>
          </a:p>
          <a:p>
            <a:pPr lvl="3"/>
            <a:endParaRPr lang="en-US"/>
          </a:p>
        </p:txBody>
      </p:sp>
    </p:spTree>
    <p:extLst>
      <p:ext uri="{BB962C8B-B14F-4D97-AF65-F5344CB8AC3E}">
        <p14:creationId xmlns:p14="http://schemas.microsoft.com/office/powerpoint/2010/main" val="36603857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clus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2C075-D337-AE78-2F85-21D1AC5BA43E}"/>
              </a:ext>
            </a:extLst>
          </p:cNvPr>
          <p:cNvSpPr>
            <a:spLocks noGrp="1"/>
          </p:cNvSpPr>
          <p:nvPr>
            <p:ph type="title" hasCustomPrompt="1"/>
          </p:nvPr>
        </p:nvSpPr>
        <p:spPr>
          <a:xfrm>
            <a:off x="436563" y="1844675"/>
            <a:ext cx="6899275" cy="1584325"/>
          </a:xfrm>
        </p:spPr>
        <p:txBody>
          <a:bodyPr anchor="b">
            <a:noAutofit/>
          </a:bodyPr>
          <a:lstStyle>
            <a:lvl1pPr>
              <a:defRPr sz="4800"/>
            </a:lvl1pPr>
          </a:lstStyle>
          <a:p>
            <a:r>
              <a:rPr lang="en-US"/>
              <a:t>Conclusion 2</a:t>
            </a:r>
          </a:p>
        </p:txBody>
      </p:sp>
      <p:sp>
        <p:nvSpPr>
          <p:cNvPr id="3" name="Date Placeholder 2">
            <a:extLst>
              <a:ext uri="{FF2B5EF4-FFF2-40B4-BE49-F238E27FC236}">
                <a16:creationId xmlns:a16="http://schemas.microsoft.com/office/drawing/2014/main" id="{35FA78A4-3A8F-DCA5-B4C2-537E184A4D47}"/>
              </a:ext>
            </a:extLst>
          </p:cNvPr>
          <p:cNvSpPr>
            <a:spLocks noGrp="1"/>
          </p:cNvSpPr>
          <p:nvPr>
            <p:ph type="dt" sz="half" idx="10"/>
          </p:nvPr>
        </p:nvSpPr>
        <p:spPr/>
        <p:txBody>
          <a:bodyPr>
            <a:noAutofit/>
          </a:bodyPr>
          <a:lstStyle/>
          <a:p>
            <a:fld id="{4A2EA06D-03F4-49FB-B3D3-5813D3C4F79C}" type="datetime1">
              <a:rPr lang="en-US" smtClean="0"/>
              <a:t>7/22/2026</a:t>
            </a:fld>
            <a:endParaRPr lang="en-US" dirty="0"/>
          </a:p>
        </p:txBody>
      </p:sp>
      <p:sp>
        <p:nvSpPr>
          <p:cNvPr id="7" name="Content Placeholder 6">
            <a:extLst>
              <a:ext uri="{FF2B5EF4-FFF2-40B4-BE49-F238E27FC236}">
                <a16:creationId xmlns:a16="http://schemas.microsoft.com/office/drawing/2014/main" id="{A0607E46-A967-14A1-AB28-CF32B9E19D00}"/>
              </a:ext>
            </a:extLst>
          </p:cNvPr>
          <p:cNvSpPr>
            <a:spLocks noGrp="1"/>
          </p:cNvSpPr>
          <p:nvPr>
            <p:ph sz="quarter" idx="13" hasCustomPrompt="1"/>
          </p:nvPr>
        </p:nvSpPr>
        <p:spPr>
          <a:xfrm>
            <a:off x="431800" y="3576638"/>
            <a:ext cx="6904727" cy="2522537"/>
          </a:xfrm>
        </p:spPr>
        <p:txBody>
          <a:bodyPr>
            <a:noAutofit/>
          </a:bodyPr>
          <a:lstStyle>
            <a:lvl1pPr marL="0" marR="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sz="1600" b="1"/>
            </a:lvl1pPr>
            <a:lvl2pPr marL="0" indent="0">
              <a:buFont typeface="Calibri" panose="020F0502020204030204" pitchFamily="34" charset="0"/>
              <a:buChar char="​"/>
              <a:defRPr sz="1600"/>
            </a:lvl2pPr>
            <a:lvl3pPr marL="287338" indent="-228600">
              <a:defRPr sz="1600"/>
            </a:lvl3pPr>
            <a:lvl4pPr marL="287338" indent="-228600">
              <a:defRPr sz="1600"/>
            </a:lvl4pPr>
            <a:lvl5pPr marL="287338" indent="-228600">
              <a:defRPr sz="1600"/>
            </a:lvl5pPr>
          </a:lstStyle>
          <a:p>
            <a:pPr marL="0" marR="0" lvl="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a:pPr>
            <a:r>
              <a:rPr lang="en-US"/>
              <a:t>[Add Name and use Tab to add email on next row. To add more names, use </a:t>
            </a:r>
            <a:r>
              <a:rPr lang="en-US" err="1"/>
              <a:t>Shift+Tab</a:t>
            </a:r>
            <a:r>
              <a:rPr lang="en-US"/>
              <a:t> to add a new Name and then Tab to add email.]</a:t>
            </a:r>
          </a:p>
          <a:p>
            <a:pPr lvl="1"/>
            <a:r>
              <a:rPr lang="en-US"/>
              <a:t>Second level</a:t>
            </a:r>
          </a:p>
        </p:txBody>
      </p:sp>
    </p:spTree>
    <p:extLst>
      <p:ext uri="{BB962C8B-B14F-4D97-AF65-F5344CB8AC3E}">
        <p14:creationId xmlns:p14="http://schemas.microsoft.com/office/powerpoint/2010/main" val="16204521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clusion Phot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CAFEB47-E774-003B-1790-2D31F8922EE6}"/>
              </a:ext>
            </a:extLst>
          </p:cNvPr>
          <p:cNvSpPr>
            <a:spLocks noGrp="1"/>
          </p:cNvSpPr>
          <p:nvPr>
            <p:ph type="pic" sz="quarter" idx="14"/>
          </p:nvPr>
        </p:nvSpPr>
        <p:spPr>
          <a:xfrm>
            <a:off x="6096000" y="0"/>
            <a:ext cx="6096000" cy="6858000"/>
          </a:xfrm>
          <a:solidFill>
            <a:srgbClr val="CCCDCE"/>
          </a:solidFill>
        </p:spPr>
        <p:txBody>
          <a:bodyPr>
            <a:noAutofit/>
          </a:bodyPr>
          <a:lstStyle/>
          <a:p>
            <a:r>
              <a:rPr lang="en-US" dirty="0"/>
              <a:t>Click icon to add picture</a:t>
            </a:r>
          </a:p>
        </p:txBody>
      </p:sp>
      <p:sp>
        <p:nvSpPr>
          <p:cNvPr id="2" name="Title 1">
            <a:extLst>
              <a:ext uri="{FF2B5EF4-FFF2-40B4-BE49-F238E27FC236}">
                <a16:creationId xmlns:a16="http://schemas.microsoft.com/office/drawing/2014/main" id="{B2A2C075-D337-AE78-2F85-21D1AC5BA43E}"/>
              </a:ext>
            </a:extLst>
          </p:cNvPr>
          <p:cNvSpPr>
            <a:spLocks noGrp="1"/>
          </p:cNvSpPr>
          <p:nvPr>
            <p:ph type="title" hasCustomPrompt="1"/>
          </p:nvPr>
        </p:nvSpPr>
        <p:spPr>
          <a:xfrm>
            <a:off x="436563" y="1844675"/>
            <a:ext cx="5201680" cy="1584325"/>
          </a:xfrm>
        </p:spPr>
        <p:txBody>
          <a:bodyPr anchor="b">
            <a:noAutofit/>
          </a:bodyPr>
          <a:lstStyle>
            <a:lvl1pPr>
              <a:defRPr sz="4800"/>
            </a:lvl1pPr>
          </a:lstStyle>
          <a:p>
            <a:r>
              <a:rPr lang="en-US"/>
              <a:t>Conclusion Photo</a:t>
            </a:r>
          </a:p>
        </p:txBody>
      </p:sp>
      <p:sp>
        <p:nvSpPr>
          <p:cNvPr id="3" name="Date Placeholder 2">
            <a:extLst>
              <a:ext uri="{FF2B5EF4-FFF2-40B4-BE49-F238E27FC236}">
                <a16:creationId xmlns:a16="http://schemas.microsoft.com/office/drawing/2014/main" id="{35FA78A4-3A8F-DCA5-B4C2-537E184A4D47}"/>
              </a:ext>
            </a:extLst>
          </p:cNvPr>
          <p:cNvSpPr>
            <a:spLocks noGrp="1"/>
          </p:cNvSpPr>
          <p:nvPr>
            <p:ph type="dt" sz="half" idx="10"/>
          </p:nvPr>
        </p:nvSpPr>
        <p:spPr/>
        <p:txBody>
          <a:bodyPr>
            <a:noAutofit/>
          </a:bodyPr>
          <a:lstStyle/>
          <a:p>
            <a:fld id="{D2193FCA-962F-40C9-B8BB-BEEE054C96A6}" type="datetime1">
              <a:rPr lang="en-US" smtClean="0"/>
              <a:t>7/22/2026</a:t>
            </a:fld>
            <a:endParaRPr lang="en-US" dirty="0"/>
          </a:p>
        </p:txBody>
      </p:sp>
      <p:sp>
        <p:nvSpPr>
          <p:cNvPr id="6" name="Content Placeholder 6">
            <a:extLst>
              <a:ext uri="{FF2B5EF4-FFF2-40B4-BE49-F238E27FC236}">
                <a16:creationId xmlns:a16="http://schemas.microsoft.com/office/drawing/2014/main" id="{A2483E6F-8F90-17E0-08D4-819827C346BF}"/>
              </a:ext>
            </a:extLst>
          </p:cNvPr>
          <p:cNvSpPr>
            <a:spLocks noGrp="1"/>
          </p:cNvSpPr>
          <p:nvPr>
            <p:ph sz="quarter" idx="13" hasCustomPrompt="1"/>
          </p:nvPr>
        </p:nvSpPr>
        <p:spPr>
          <a:xfrm>
            <a:off x="431800" y="3576638"/>
            <a:ext cx="5201681" cy="2522537"/>
          </a:xfrm>
        </p:spPr>
        <p:txBody>
          <a:bodyPr>
            <a:noAutofit/>
          </a:bodyPr>
          <a:lstStyle>
            <a:lvl1pPr marL="0" marR="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sz="1600" b="1"/>
            </a:lvl1pPr>
            <a:lvl2pPr marL="0" indent="0">
              <a:buFont typeface="Calibri" panose="020F0502020204030204" pitchFamily="34" charset="0"/>
              <a:buChar char="​"/>
              <a:defRPr sz="1600"/>
            </a:lvl2pPr>
            <a:lvl3pPr marL="287338" indent="-228600">
              <a:defRPr sz="1600"/>
            </a:lvl3pPr>
            <a:lvl4pPr marL="287338" indent="-228600">
              <a:defRPr sz="1600"/>
            </a:lvl4pPr>
            <a:lvl5pPr marL="287338" indent="-228600">
              <a:defRPr sz="1600"/>
            </a:lvl5pPr>
          </a:lstStyle>
          <a:p>
            <a:pPr marL="0" marR="0" lvl="0" indent="0" algn="l" defTabSz="914400" rtl="0" eaLnBrk="1" fontAlgn="auto" latinLnBrk="0" hangingPunct="1">
              <a:lnSpc>
                <a:spcPct val="100000"/>
              </a:lnSpc>
              <a:spcBef>
                <a:spcPts val="600"/>
              </a:spcBef>
              <a:spcAft>
                <a:spcPts val="0"/>
              </a:spcAft>
              <a:buClrTx/>
              <a:buSzTx/>
              <a:buFont typeface="Calibri" panose="020F0502020204030204" pitchFamily="34" charset="0"/>
              <a:buChar char="​"/>
              <a:tabLst/>
              <a:defRPr/>
            </a:pPr>
            <a:r>
              <a:rPr lang="en-US"/>
              <a:t>[Add Name and use Tab to add email on next row. To add more names, use </a:t>
            </a:r>
            <a:r>
              <a:rPr lang="en-US" err="1"/>
              <a:t>Shift+Tab</a:t>
            </a:r>
            <a:r>
              <a:rPr lang="en-US"/>
              <a:t> to add a new Name and then Tab to add email.]</a:t>
            </a:r>
          </a:p>
          <a:p>
            <a:pPr lvl="1"/>
            <a:r>
              <a:rPr lang="en-US"/>
              <a:t>Second level</a:t>
            </a:r>
          </a:p>
        </p:txBody>
      </p:sp>
    </p:spTree>
    <p:extLst>
      <p:ext uri="{BB962C8B-B14F-4D97-AF65-F5344CB8AC3E}">
        <p14:creationId xmlns:p14="http://schemas.microsoft.com/office/powerpoint/2010/main" val="21053500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      ">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85000"/>
              </a:lnSpc>
            </a:pPr>
            <a:r>
              <a:rPr lang="en-US" sz="16600" b="1" dirty="0">
                <a:solidFill>
                  <a:schemeClr val="bg1"/>
                </a:solidFill>
              </a:rPr>
              <a:t>End of Template Layouts</a:t>
            </a:r>
          </a:p>
        </p:txBody>
      </p:sp>
    </p:spTree>
    <p:extLst>
      <p:ext uri="{BB962C8B-B14F-4D97-AF65-F5344CB8AC3E}">
        <p14:creationId xmlns:p14="http://schemas.microsoft.com/office/powerpoint/2010/main" val="1797954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98BFD-F669-979A-0616-72DC8F4BFDAA}"/>
              </a:ext>
            </a:extLst>
          </p:cNvPr>
          <p:cNvSpPr>
            <a:spLocks noGrp="1"/>
          </p:cNvSpPr>
          <p:nvPr>
            <p:ph type="ctrTitle" hasCustomPrompt="1"/>
          </p:nvPr>
        </p:nvSpPr>
        <p:spPr>
          <a:xfrm>
            <a:off x="434148" y="511175"/>
            <a:ext cx="6400800" cy="1333500"/>
          </a:xfrm>
        </p:spPr>
        <p:txBody>
          <a:bodyPr anchor="t">
            <a:noAutofit/>
          </a:bodyPr>
          <a:lstStyle>
            <a:lvl1pPr algn="l">
              <a:defRPr sz="4800"/>
            </a:lvl1pPr>
          </a:lstStyle>
          <a:p>
            <a:r>
              <a:rPr lang="en-US"/>
              <a:t>Title</a:t>
            </a:r>
          </a:p>
        </p:txBody>
      </p:sp>
      <p:sp>
        <p:nvSpPr>
          <p:cNvPr id="3" name="Subtitle 2">
            <a:extLst>
              <a:ext uri="{FF2B5EF4-FFF2-40B4-BE49-F238E27FC236}">
                <a16:creationId xmlns:a16="http://schemas.microsoft.com/office/drawing/2014/main" id="{BB31F2FF-0C75-BF44-86C2-C46CB6811B93}"/>
              </a:ext>
            </a:extLst>
          </p:cNvPr>
          <p:cNvSpPr>
            <a:spLocks noGrp="1"/>
          </p:cNvSpPr>
          <p:nvPr>
            <p:ph type="subTitle" idx="1" hasCustomPrompt="1"/>
          </p:nvPr>
        </p:nvSpPr>
        <p:spPr>
          <a:xfrm>
            <a:off x="434148" y="2505459"/>
            <a:ext cx="6402551" cy="933163"/>
          </a:xfrm>
        </p:spPr>
        <p:txBody>
          <a:bodyPr>
            <a:no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Subhead (delete this box if not using)</a:t>
            </a:r>
          </a:p>
        </p:txBody>
      </p:sp>
      <p:sp>
        <p:nvSpPr>
          <p:cNvPr id="4" name="Date Placeholder 3">
            <a:extLst>
              <a:ext uri="{FF2B5EF4-FFF2-40B4-BE49-F238E27FC236}">
                <a16:creationId xmlns:a16="http://schemas.microsoft.com/office/drawing/2014/main" id="{7FE453A4-6BC9-5426-0B4B-22325AC1476B}"/>
              </a:ext>
            </a:extLst>
          </p:cNvPr>
          <p:cNvSpPr>
            <a:spLocks noGrp="1"/>
          </p:cNvSpPr>
          <p:nvPr>
            <p:ph type="dt" sz="half" idx="10"/>
          </p:nvPr>
        </p:nvSpPr>
        <p:spPr/>
        <p:txBody>
          <a:bodyPr vert="horz" lIns="0" tIns="0" rIns="0" bIns="0" rtlCol="0" anchor="ctr">
            <a:noAutofit/>
          </a:bodyPr>
          <a:lstStyle>
            <a:lvl1pPr>
              <a:defRPr lang="en-US" smtClean="0"/>
            </a:lvl1pPr>
          </a:lstStyle>
          <a:p>
            <a:fld id="{D65D1CE2-D26E-47D1-A713-D09A25E1EAEB}" type="datetime1">
              <a:rPr lang="en-US" smtClean="0"/>
              <a:pPr/>
              <a:t>7/22/2026</a:t>
            </a:fld>
            <a:endParaRPr lang="en-US" dirty="0"/>
          </a:p>
        </p:txBody>
      </p:sp>
      <p:grpSp>
        <p:nvGrpSpPr>
          <p:cNvPr id="8" name="Group 7">
            <a:extLst>
              <a:ext uri="{FF2B5EF4-FFF2-40B4-BE49-F238E27FC236}">
                <a16:creationId xmlns:a16="http://schemas.microsoft.com/office/drawing/2014/main" id="{00AB9BC8-8998-306C-224F-E13FDBF47C4B}"/>
              </a:ext>
            </a:extLst>
          </p:cNvPr>
          <p:cNvGrpSpPr/>
          <p:nvPr userDrawn="1"/>
        </p:nvGrpSpPr>
        <p:grpSpPr>
          <a:xfrm>
            <a:off x="12389142" y="0"/>
            <a:ext cx="1525492" cy="6858000"/>
            <a:chOff x="12389142" y="0"/>
            <a:chExt cx="1525492" cy="6858000"/>
          </a:xfrm>
        </p:grpSpPr>
        <p:sp>
          <p:nvSpPr>
            <p:cNvPr id="9" name="Rectangle 8">
              <a:extLst>
                <a:ext uri="{FF2B5EF4-FFF2-40B4-BE49-F238E27FC236}">
                  <a16:creationId xmlns:a16="http://schemas.microsoft.com/office/drawing/2014/main" id="{4A2D2793-7BED-D4DC-421E-31F7622855FC}"/>
                </a:ext>
              </a:extLst>
            </p:cNvPr>
            <p:cNvSpPr/>
            <p:nvPr userDrawn="1"/>
          </p:nvSpPr>
          <p:spPr>
            <a:xfrm>
              <a:off x="12389142" y="0"/>
              <a:ext cx="1525492" cy="6858000"/>
            </a:xfrm>
            <a:prstGeom prst="rect">
              <a:avLst/>
            </a:prstGeom>
            <a:solidFill>
              <a:srgbClr val="DBDBDB"/>
            </a:solidFill>
            <a:ln>
              <a:noFill/>
            </a:ln>
          </p:spPr>
          <p:style>
            <a:lnRef idx="2">
              <a:schemeClr val="accent1">
                <a:shade val="15000"/>
              </a:schemeClr>
            </a:lnRef>
            <a:fillRef idx="1">
              <a:schemeClr val="accent1"/>
            </a:fillRef>
            <a:effectRef idx="0">
              <a:schemeClr val="accent1"/>
            </a:effectRef>
            <a:fontRef idx="minor">
              <a:schemeClr val="lt1"/>
            </a:fontRef>
          </p:style>
          <p:txBody>
            <a:bodyPr tIns="64008" rIns="64008" rtlCol="0" anchor="t">
              <a:noAutofit/>
            </a:bodyPr>
            <a:lstStyle/>
            <a:p>
              <a:pPr algn="l">
                <a:spcBef>
                  <a:spcPts val="900"/>
                </a:spcBef>
              </a:pPr>
              <a:r>
                <a:rPr lang="en-US" sz="1050" b="1" dirty="0">
                  <a:solidFill>
                    <a:srgbClr val="222B36"/>
                  </a:solidFill>
                </a:rPr>
                <a:t>Tips Sidebar</a:t>
              </a:r>
              <a:br>
                <a:rPr lang="en-US" sz="1050" b="1" dirty="0">
                  <a:solidFill>
                    <a:srgbClr val="222B36"/>
                  </a:solidFill>
                </a:rPr>
              </a:br>
              <a:endParaRPr lang="en-US" sz="1050" b="1" dirty="0">
                <a:solidFill>
                  <a:srgbClr val="222B36"/>
                </a:solidFill>
              </a:endParaRPr>
            </a:p>
            <a:p>
              <a:pPr algn="l">
                <a:spcBef>
                  <a:spcPts val="600"/>
                </a:spcBef>
              </a:pPr>
              <a:r>
                <a:rPr lang="en-US" sz="900" b="1" dirty="0">
                  <a:solidFill>
                    <a:srgbClr val="222B36"/>
                  </a:solidFill>
                </a:rPr>
                <a:t>ADD TEXT</a:t>
              </a:r>
            </a:p>
            <a:p>
              <a:pPr algn="l">
                <a:spcBef>
                  <a:spcPts val="300"/>
                </a:spcBef>
              </a:pPr>
              <a:r>
                <a:rPr lang="en-US" sz="900" dirty="0">
                  <a:solidFill>
                    <a:srgbClr val="222B36"/>
                  </a:solidFill>
                </a:rPr>
                <a:t>Placeholders have defined text levels. </a:t>
              </a:r>
            </a:p>
            <a:p>
              <a:pPr algn="l">
                <a:spcBef>
                  <a:spcPts val="600"/>
                </a:spcBef>
              </a:pPr>
              <a:r>
                <a:rPr lang="en-US" sz="900" dirty="0">
                  <a:solidFill>
                    <a:srgbClr val="222B36"/>
                  </a:solidFill>
                </a:rPr>
                <a:t>Use </a:t>
              </a:r>
              <a:r>
                <a:rPr lang="en-US" sz="900" b="1" dirty="0">
                  <a:solidFill>
                    <a:srgbClr val="222B36"/>
                  </a:solidFill>
                </a:rPr>
                <a:t>TAB</a:t>
              </a:r>
              <a:r>
                <a:rPr lang="en-US" sz="900" dirty="0">
                  <a:solidFill>
                    <a:srgbClr val="222B36"/>
                  </a:solidFill>
                </a:rPr>
                <a:t> to insert </a:t>
              </a:r>
              <a:r>
                <a:rPr lang="en-US" sz="900" i="1" dirty="0">
                  <a:solidFill>
                    <a:srgbClr val="222B36"/>
                  </a:solidFill>
                </a:rPr>
                <a:t>next</a:t>
              </a:r>
              <a:r>
                <a:rPr lang="en-US" sz="900" dirty="0">
                  <a:solidFill>
                    <a:srgbClr val="222B36"/>
                  </a:solidFill>
                </a:rPr>
                <a:t> text level.</a:t>
              </a:r>
            </a:p>
            <a:p>
              <a:pPr algn="l">
                <a:spcBef>
                  <a:spcPts val="600"/>
                </a:spcBef>
              </a:pPr>
              <a:r>
                <a:rPr lang="en-US" sz="900" dirty="0">
                  <a:solidFill>
                    <a:srgbClr val="222B36"/>
                  </a:solidFill>
                </a:rPr>
                <a:t>Use </a:t>
              </a:r>
              <a:r>
                <a:rPr lang="en-US" sz="900" b="1" dirty="0">
                  <a:solidFill>
                    <a:srgbClr val="222B36"/>
                  </a:solidFill>
                </a:rPr>
                <a:t>TAB+SHIFT </a:t>
              </a:r>
              <a:r>
                <a:rPr lang="en-US" sz="900" dirty="0">
                  <a:solidFill>
                    <a:srgbClr val="222B36"/>
                  </a:solidFill>
                </a:rPr>
                <a:t>to insert </a:t>
              </a:r>
              <a:r>
                <a:rPr lang="en-US" sz="900" i="1" dirty="0">
                  <a:solidFill>
                    <a:srgbClr val="222B36"/>
                  </a:solidFill>
                </a:rPr>
                <a:t>previous</a:t>
              </a:r>
              <a:r>
                <a:rPr lang="en-US" sz="900" dirty="0">
                  <a:solidFill>
                    <a:srgbClr val="222B36"/>
                  </a:solidFill>
                </a:rPr>
                <a:t> text level. </a:t>
              </a:r>
            </a:p>
            <a:p>
              <a:pPr marL="0" indent="0" algn="l">
                <a:spcBef>
                  <a:spcPts val="300"/>
                </a:spcBef>
                <a:spcAft>
                  <a:spcPts val="0"/>
                </a:spcAft>
                <a:buFont typeface="Wingdings" panose="05000000000000000000" pitchFamily="2" charset="2"/>
                <a:buNone/>
              </a:pPr>
              <a:r>
                <a:rPr lang="en-US" sz="900" dirty="0">
                  <a:solidFill>
                    <a:srgbClr val="222B36"/>
                  </a:solidFill>
                </a:rPr>
                <a:t>Level 1: No Bullet</a:t>
              </a:r>
            </a:p>
            <a:p>
              <a:pPr marL="114297" indent="-114297" algn="l">
                <a:spcBef>
                  <a:spcPts val="300"/>
                </a:spcBef>
                <a:spcAft>
                  <a:spcPts val="0"/>
                </a:spcAft>
                <a:buFont typeface="Wingdings" panose="05000000000000000000" pitchFamily="2" charset="2"/>
                <a:buChar char="§"/>
              </a:pPr>
              <a:r>
                <a:rPr lang="en-US" sz="900" dirty="0">
                  <a:solidFill>
                    <a:srgbClr val="222B36"/>
                  </a:solidFill>
                </a:rPr>
                <a:t>Level 2: Bullet 1</a:t>
              </a:r>
            </a:p>
            <a:p>
              <a:pPr marL="231775" indent="-107950" algn="l">
                <a:spcBef>
                  <a:spcPts val="300"/>
                </a:spcBef>
                <a:spcAft>
                  <a:spcPts val="0"/>
                </a:spcAft>
                <a:buFont typeface="Arial" panose="020B0604020202020204" pitchFamily="34" charset="0"/>
                <a:buChar char="–"/>
                <a:tabLst/>
              </a:pPr>
              <a:r>
                <a:rPr lang="en-US" sz="900" dirty="0">
                  <a:solidFill>
                    <a:srgbClr val="222B36"/>
                  </a:solidFill>
                </a:rPr>
                <a:t>Level 3: Bullet 2</a:t>
              </a:r>
            </a:p>
            <a:p>
              <a:pPr marL="347663" indent="-107950" algn="l">
                <a:spcBef>
                  <a:spcPts val="300"/>
                </a:spcBef>
                <a:spcAft>
                  <a:spcPts val="0"/>
                </a:spcAft>
                <a:buFont typeface="Arial" panose="020B0604020202020204" pitchFamily="34" charset="0"/>
                <a:buChar char="–"/>
                <a:tabLst/>
              </a:pPr>
              <a:r>
                <a:rPr lang="en-US" sz="900" dirty="0">
                  <a:solidFill>
                    <a:srgbClr val="222B36"/>
                  </a:solidFill>
                </a:rPr>
                <a:t>Level 4: Bullet 3</a:t>
              </a:r>
            </a:p>
            <a:p>
              <a:pPr marL="512763" indent="-171450" algn="l">
                <a:spcBef>
                  <a:spcPts val="300"/>
                </a:spcBef>
                <a:spcAft>
                  <a:spcPts val="0"/>
                </a:spcAft>
                <a:buFont typeface="Arial" panose="020B0604020202020204" pitchFamily="34" charset="0"/>
                <a:buChar char="–"/>
                <a:tabLst/>
              </a:pPr>
              <a:r>
                <a:rPr lang="en-US" sz="900" dirty="0">
                  <a:solidFill>
                    <a:srgbClr val="222B36"/>
                  </a:solidFill>
                </a:rPr>
                <a:t>Level 5: Bullet 4</a:t>
              </a:r>
            </a:p>
            <a:p>
              <a:pPr marL="0" indent="0" algn="l">
                <a:spcBef>
                  <a:spcPts val="0"/>
                </a:spcBef>
                <a:spcAft>
                  <a:spcPts val="300"/>
                </a:spcAft>
                <a:buFont typeface="Arial" panose="020B0604020202020204" pitchFamily="34" charset="0"/>
                <a:buNone/>
              </a:pPr>
              <a:br>
                <a:rPr lang="en-US" sz="900" dirty="0">
                  <a:solidFill>
                    <a:srgbClr val="222B36"/>
                  </a:solidFill>
                </a:rPr>
              </a:br>
              <a:r>
                <a:rPr lang="en-US" sz="900" dirty="0">
                  <a:solidFill>
                    <a:srgbClr val="222B36"/>
                  </a:solidFill>
                </a:rPr>
                <a:t>____________________</a:t>
              </a:r>
              <a:endParaRPr lang="en-US" sz="900" b="1" dirty="0">
                <a:solidFill>
                  <a:srgbClr val="222B36"/>
                </a:solidFill>
              </a:endParaRPr>
            </a:p>
            <a:p>
              <a:pPr algn="l">
                <a:spcBef>
                  <a:spcPts val="300"/>
                </a:spcBef>
              </a:pPr>
              <a:r>
                <a:rPr lang="en-US" sz="900" b="1" dirty="0">
                  <a:solidFill>
                    <a:srgbClr val="222B36"/>
                  </a:solidFill>
                </a:rPr>
                <a:t>USE BRAND COLORS</a:t>
              </a:r>
            </a:p>
          </p:txBody>
        </p:sp>
        <p:grpSp>
          <p:nvGrpSpPr>
            <p:cNvPr id="10" name="Group 9">
              <a:extLst>
                <a:ext uri="{FF2B5EF4-FFF2-40B4-BE49-F238E27FC236}">
                  <a16:creationId xmlns:a16="http://schemas.microsoft.com/office/drawing/2014/main" id="{AFC29DC4-0F1C-0F13-564B-3C17BC336DAB}"/>
                </a:ext>
              </a:extLst>
            </p:cNvPr>
            <p:cNvGrpSpPr/>
            <p:nvPr userDrawn="1"/>
          </p:nvGrpSpPr>
          <p:grpSpPr>
            <a:xfrm>
              <a:off x="12574095" y="3506602"/>
              <a:ext cx="1083381" cy="1711820"/>
              <a:chOff x="12574095" y="3506602"/>
              <a:chExt cx="1083381" cy="1711820"/>
            </a:xfrm>
          </p:grpSpPr>
          <p:sp>
            <p:nvSpPr>
              <p:cNvPr id="31" name="Rectangle: Rounded Corners 30">
                <a:extLst>
                  <a:ext uri="{FF2B5EF4-FFF2-40B4-BE49-F238E27FC236}">
                    <a16:creationId xmlns:a16="http://schemas.microsoft.com/office/drawing/2014/main" id="{F451FF3A-E23F-DE80-B60D-F70E51733DCE}"/>
                  </a:ext>
                </a:extLst>
              </p:cNvPr>
              <p:cNvSpPr/>
              <p:nvPr userDrawn="1"/>
            </p:nvSpPr>
            <p:spPr>
              <a:xfrm>
                <a:off x="12574095" y="3506602"/>
                <a:ext cx="1083381" cy="1711820"/>
              </a:xfrm>
              <a:prstGeom prst="roundRect">
                <a:avLst>
                  <a:gd name="adj" fmla="val 193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32" name="Picture 31">
                <a:extLst>
                  <a:ext uri="{FF2B5EF4-FFF2-40B4-BE49-F238E27FC236}">
                    <a16:creationId xmlns:a16="http://schemas.microsoft.com/office/drawing/2014/main" id="{C4BF9E54-F2A2-ED3C-F7B7-3FC9CD92636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593542" y="3551769"/>
                <a:ext cx="1044486" cy="1655340"/>
              </a:xfrm>
              <a:prstGeom prst="rect">
                <a:avLst/>
              </a:prstGeom>
            </p:spPr>
          </p:pic>
        </p:grpSp>
        <p:sp>
          <p:nvSpPr>
            <p:cNvPr id="11" name="Arrow: Use only for charts">
              <a:extLst>
                <a:ext uri="{FF2B5EF4-FFF2-40B4-BE49-F238E27FC236}">
                  <a16:creationId xmlns:a16="http://schemas.microsoft.com/office/drawing/2014/main" id="{48E7DEE6-F34A-A440-4B1A-16DE2848F5D4}"/>
                </a:ext>
              </a:extLst>
            </p:cNvPr>
            <p:cNvSpPr/>
            <p:nvPr userDrawn="1"/>
          </p:nvSpPr>
          <p:spPr>
            <a:xfrm>
              <a:off x="12482801" y="4770358"/>
              <a:ext cx="169484" cy="583974"/>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2868 h 579664"/>
                <a:gd name="connsiteX1" fmla="*/ 0 w 166007"/>
                <a:gd name="connsiteY1" fmla="*/ 0 h 579664"/>
                <a:gd name="connsiteX2" fmla="*/ 0 w 166007"/>
                <a:gd name="connsiteY2" fmla="*/ 579664 h 579664"/>
                <a:gd name="connsiteX3" fmla="*/ 166007 w 166007"/>
                <a:gd name="connsiteY3" fmla="*/ 579664 h 579664"/>
                <a:gd name="connsiteX0" fmla="*/ 77266 w 166007"/>
                <a:gd name="connsiteY0" fmla="*/ 388 h 579664"/>
                <a:gd name="connsiteX1" fmla="*/ 0 w 166007"/>
                <a:gd name="connsiteY1" fmla="*/ 0 h 579664"/>
                <a:gd name="connsiteX2" fmla="*/ 0 w 166007"/>
                <a:gd name="connsiteY2" fmla="*/ 579664 h 579664"/>
                <a:gd name="connsiteX3" fmla="*/ 166007 w 166007"/>
                <a:gd name="connsiteY3" fmla="*/ 579664 h 579664"/>
              </a:gdLst>
              <a:ahLst/>
              <a:cxnLst>
                <a:cxn ang="0">
                  <a:pos x="connsiteX0" y="connsiteY0"/>
                </a:cxn>
                <a:cxn ang="0">
                  <a:pos x="connsiteX1" y="connsiteY1"/>
                </a:cxn>
                <a:cxn ang="0">
                  <a:pos x="connsiteX2" y="connsiteY2"/>
                </a:cxn>
                <a:cxn ang="0">
                  <a:pos x="connsiteX3" y="connsiteY3"/>
                </a:cxn>
              </a:cxnLst>
              <a:rect l="l" t="t" r="r" b="b"/>
              <a:pathLst>
                <a:path w="166007" h="579664">
                  <a:moveTo>
                    <a:pt x="77266" y="388"/>
                  </a:moveTo>
                  <a:lnTo>
                    <a:pt x="0" y="0"/>
                  </a:lnTo>
                  <a:lnTo>
                    <a:pt x="0" y="579664"/>
                  </a:lnTo>
                  <a:lnTo>
                    <a:pt x="166007" y="579664"/>
                  </a:ln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pic>
          <p:nvPicPr>
            <p:cNvPr id="12" name="Graphic 11" descr="Close with solid fill">
              <a:extLst>
                <a:ext uri="{FF2B5EF4-FFF2-40B4-BE49-F238E27FC236}">
                  <a16:creationId xmlns:a16="http://schemas.microsoft.com/office/drawing/2014/main" id="{E1AB292A-88BE-D61B-0DB7-6A2253966D15}"/>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79618" y="5092019"/>
              <a:ext cx="100919" cy="100919"/>
            </a:xfrm>
            <a:prstGeom prst="rect">
              <a:avLst/>
            </a:prstGeom>
          </p:spPr>
        </p:pic>
        <p:pic>
          <p:nvPicPr>
            <p:cNvPr id="13" name="Graphic 12" descr="Close with solid fill">
              <a:extLst>
                <a:ext uri="{FF2B5EF4-FFF2-40B4-BE49-F238E27FC236}">
                  <a16:creationId xmlns:a16="http://schemas.microsoft.com/office/drawing/2014/main" id="{0C5818C3-EC03-5420-FDD7-F35F905B99E1}"/>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88386" y="5092019"/>
              <a:ext cx="100919" cy="100919"/>
            </a:xfrm>
            <a:prstGeom prst="rect">
              <a:avLst/>
            </a:prstGeom>
          </p:spPr>
        </p:pic>
        <p:pic>
          <p:nvPicPr>
            <p:cNvPr id="14" name="Graphic 13" descr="Close with solid fill">
              <a:extLst>
                <a:ext uri="{FF2B5EF4-FFF2-40B4-BE49-F238E27FC236}">
                  <a16:creationId xmlns:a16="http://schemas.microsoft.com/office/drawing/2014/main" id="{ADD89140-F9B6-3DF1-7455-4A692DF01C1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792393" y="5092018"/>
              <a:ext cx="100919" cy="100919"/>
            </a:xfrm>
            <a:prstGeom prst="rect">
              <a:avLst/>
            </a:prstGeom>
          </p:spPr>
        </p:pic>
        <p:pic>
          <p:nvPicPr>
            <p:cNvPr id="15" name="Graphic 14" descr="Close with solid fill">
              <a:extLst>
                <a:ext uri="{FF2B5EF4-FFF2-40B4-BE49-F238E27FC236}">
                  <a16:creationId xmlns:a16="http://schemas.microsoft.com/office/drawing/2014/main" id="{00C93C3B-506C-C652-9D7B-A7435FEAB5C2}"/>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98781" y="5092017"/>
              <a:ext cx="100919" cy="100919"/>
            </a:xfrm>
            <a:prstGeom prst="rect">
              <a:avLst/>
            </a:prstGeom>
          </p:spPr>
        </p:pic>
        <p:pic>
          <p:nvPicPr>
            <p:cNvPr id="16" name="Graphic 15" descr="Close with solid fill">
              <a:extLst>
                <a:ext uri="{FF2B5EF4-FFF2-40B4-BE49-F238E27FC236}">
                  <a16:creationId xmlns:a16="http://schemas.microsoft.com/office/drawing/2014/main" id="{CA5F5F07-E1A3-2DBF-078C-100E6CA0A03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005169" y="5092016"/>
              <a:ext cx="100919" cy="100919"/>
            </a:xfrm>
            <a:prstGeom prst="rect">
              <a:avLst/>
            </a:prstGeom>
          </p:spPr>
        </p:pic>
        <p:pic>
          <p:nvPicPr>
            <p:cNvPr id="17" name="Graphic 16" descr="Close with solid fill">
              <a:extLst>
                <a:ext uri="{FF2B5EF4-FFF2-40B4-BE49-F238E27FC236}">
                  <a16:creationId xmlns:a16="http://schemas.microsoft.com/office/drawing/2014/main" id="{C2F88240-B334-5C8F-A5CA-536FC2E08530}"/>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11558" y="5092015"/>
              <a:ext cx="100919" cy="100919"/>
            </a:xfrm>
            <a:prstGeom prst="rect">
              <a:avLst/>
            </a:prstGeom>
          </p:spPr>
        </p:pic>
        <p:pic>
          <p:nvPicPr>
            <p:cNvPr id="18" name="Graphic 17" descr="Close with solid fill">
              <a:extLst>
                <a:ext uri="{FF2B5EF4-FFF2-40B4-BE49-F238E27FC236}">
                  <a16:creationId xmlns:a16="http://schemas.microsoft.com/office/drawing/2014/main" id="{575C6EB7-C98E-596C-4062-BB1787F381B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17946" y="5092014"/>
              <a:ext cx="100919" cy="100919"/>
            </a:xfrm>
            <a:prstGeom prst="rect">
              <a:avLst/>
            </a:prstGeom>
          </p:spPr>
        </p:pic>
        <p:pic>
          <p:nvPicPr>
            <p:cNvPr id="19" name="Graphic 18" descr="Close with solid fill">
              <a:extLst>
                <a:ext uri="{FF2B5EF4-FFF2-40B4-BE49-F238E27FC236}">
                  <a16:creationId xmlns:a16="http://schemas.microsoft.com/office/drawing/2014/main" id="{8DAA5838-4062-DB23-ADB3-3D7B0A0A777A}"/>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24334" y="5092013"/>
              <a:ext cx="100919" cy="100919"/>
            </a:xfrm>
            <a:prstGeom prst="rect">
              <a:avLst/>
            </a:prstGeom>
          </p:spPr>
        </p:pic>
        <p:pic>
          <p:nvPicPr>
            <p:cNvPr id="20" name="Graphic 19" descr="Close with solid fill">
              <a:extLst>
                <a:ext uri="{FF2B5EF4-FFF2-40B4-BE49-F238E27FC236}">
                  <a16:creationId xmlns:a16="http://schemas.microsoft.com/office/drawing/2014/main" id="{E83C732F-7E16-A3DA-851A-9310F09C9087}"/>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722" y="5092012"/>
              <a:ext cx="100919" cy="100919"/>
            </a:xfrm>
            <a:prstGeom prst="rect">
              <a:avLst/>
            </a:prstGeom>
          </p:spPr>
        </p:pic>
        <p:pic>
          <p:nvPicPr>
            <p:cNvPr id="21" name="Graphic 20" descr="Close with solid fill">
              <a:extLst>
                <a:ext uri="{FF2B5EF4-FFF2-40B4-BE49-F238E27FC236}">
                  <a16:creationId xmlns:a16="http://schemas.microsoft.com/office/drawing/2014/main" id="{B5FCB475-09C3-AC9E-D0E5-6F0C330427EE}"/>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537110" y="5092011"/>
              <a:ext cx="100919" cy="100919"/>
            </a:xfrm>
            <a:prstGeom prst="rect">
              <a:avLst/>
            </a:prstGeom>
          </p:spPr>
        </p:pic>
        <p:sp>
          <p:nvSpPr>
            <p:cNvPr id="22" name="Text: Use only for charts">
              <a:extLst>
                <a:ext uri="{FF2B5EF4-FFF2-40B4-BE49-F238E27FC236}">
                  <a16:creationId xmlns:a16="http://schemas.microsoft.com/office/drawing/2014/main" id="{76848008-C4BB-DE87-D576-DA858B8291CC}"/>
                </a:ext>
              </a:extLst>
            </p:cNvPr>
            <p:cNvSpPr txBox="1"/>
            <p:nvPr userDrawn="1"/>
          </p:nvSpPr>
          <p:spPr>
            <a:xfrm>
              <a:off x="12680142" y="5287604"/>
              <a:ext cx="1008611" cy="249299"/>
            </a:xfrm>
            <a:prstGeom prst="rect">
              <a:avLst/>
            </a:prstGeom>
            <a:noFill/>
          </p:spPr>
          <p:txBody>
            <a:bodyPr wrap="square" lIns="0" tIns="0" rIns="0" bIns="0" rtlCol="0">
              <a:noAutofit/>
            </a:bodyPr>
            <a:lstStyle/>
            <a:p>
              <a:pPr>
                <a:lnSpc>
                  <a:spcPct val="90000"/>
                </a:lnSpc>
              </a:pPr>
              <a:r>
                <a:rPr lang="en-US" sz="900" dirty="0">
                  <a:solidFill>
                    <a:srgbClr val="222B36"/>
                  </a:solidFill>
                </a:rPr>
                <a:t>Use only for charts, graphs and tables. </a:t>
              </a:r>
            </a:p>
          </p:txBody>
        </p:sp>
        <p:sp>
          <p:nvSpPr>
            <p:cNvPr id="23" name="Box: Do not use tints ">
              <a:extLst>
                <a:ext uri="{FF2B5EF4-FFF2-40B4-BE49-F238E27FC236}">
                  <a16:creationId xmlns:a16="http://schemas.microsoft.com/office/drawing/2014/main" id="{5550BC84-1207-3F24-1138-64C5BCACC5D1}"/>
                </a:ext>
              </a:extLst>
            </p:cNvPr>
            <p:cNvSpPr/>
            <p:nvPr userDrawn="1"/>
          </p:nvSpPr>
          <p:spPr>
            <a:xfrm>
              <a:off x="12909186" y="3776973"/>
              <a:ext cx="753813" cy="479902"/>
            </a:xfrm>
            <a:prstGeom prst="rect">
              <a:avLst/>
            </a:prstGeom>
            <a:solidFill>
              <a:srgbClr val="FFFFFF">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900" b="1" dirty="0">
                  <a:solidFill>
                    <a:srgbClr val="000000"/>
                  </a:solidFill>
                </a:rPr>
                <a:t>Do not use </a:t>
              </a:r>
              <a:br>
                <a:rPr lang="en-US" sz="900" b="1" dirty="0">
                  <a:solidFill>
                    <a:srgbClr val="000000"/>
                  </a:solidFill>
                </a:rPr>
              </a:br>
              <a:r>
                <a:rPr lang="en-US" sz="900" b="1" dirty="0">
                  <a:solidFill>
                    <a:srgbClr val="000000"/>
                  </a:solidFill>
                </a:rPr>
                <a:t>these colors!</a:t>
              </a:r>
            </a:p>
          </p:txBody>
        </p:sp>
        <p:sp>
          <p:nvSpPr>
            <p:cNvPr id="24" name="Box: Custom colors">
              <a:extLst>
                <a:ext uri="{FF2B5EF4-FFF2-40B4-BE49-F238E27FC236}">
                  <a16:creationId xmlns:a16="http://schemas.microsoft.com/office/drawing/2014/main" id="{7454F3C1-6EBF-5713-CEB7-D4D4C249B708}"/>
                </a:ext>
              </a:extLst>
            </p:cNvPr>
            <p:cNvSpPr/>
            <p:nvPr userDrawn="1"/>
          </p:nvSpPr>
          <p:spPr>
            <a:xfrm>
              <a:off x="12579511" y="4392785"/>
              <a:ext cx="901670" cy="602642"/>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5" name="Box: Accent colors">
              <a:extLst>
                <a:ext uri="{FF2B5EF4-FFF2-40B4-BE49-F238E27FC236}">
                  <a16:creationId xmlns:a16="http://schemas.microsoft.com/office/drawing/2014/main" id="{668B7FD0-6BFF-7CB7-B1F2-AAD3409FFBD4}"/>
                </a:ext>
              </a:extLst>
            </p:cNvPr>
            <p:cNvSpPr/>
            <p:nvPr userDrawn="1"/>
          </p:nvSpPr>
          <p:spPr>
            <a:xfrm>
              <a:off x="12999701" y="3620951"/>
              <a:ext cx="651412"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6" name="Box: Primary colors">
              <a:extLst>
                <a:ext uri="{FF2B5EF4-FFF2-40B4-BE49-F238E27FC236}">
                  <a16:creationId xmlns:a16="http://schemas.microsoft.com/office/drawing/2014/main" id="{3A3AA631-ED5E-CD75-1DA2-1018763296A0}"/>
                </a:ext>
              </a:extLst>
            </p:cNvPr>
            <p:cNvSpPr/>
            <p:nvPr userDrawn="1"/>
          </p:nvSpPr>
          <p:spPr>
            <a:xfrm>
              <a:off x="12681404" y="3620951"/>
              <a:ext cx="210395" cy="128191"/>
            </a:xfrm>
            <a:prstGeom prst="rect">
              <a:avLst/>
            </a:prstGeom>
            <a:noFill/>
            <a:ln w="12700" cap="flat" cmpd="sng" algn="ctr">
              <a:solidFill>
                <a:srgbClr val="222B36"/>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dirty="0"/>
            </a:p>
          </p:txBody>
        </p:sp>
        <p:sp>
          <p:nvSpPr>
            <p:cNvPr id="27" name="Arrow: Accent">
              <a:extLst>
                <a:ext uri="{FF2B5EF4-FFF2-40B4-BE49-F238E27FC236}">
                  <a16:creationId xmlns:a16="http://schemas.microsoft.com/office/drawing/2014/main" id="{72D489C3-7E14-5F41-21AA-0F050AC0C3A0}"/>
                </a:ext>
              </a:extLst>
            </p:cNvPr>
            <p:cNvSpPr/>
            <p:nvPr userDrawn="1"/>
          </p:nvSpPr>
          <p:spPr>
            <a:xfrm flipH="1">
              <a:off x="13381396" y="3325348"/>
              <a:ext cx="364196" cy="362509"/>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 name="connsiteX0" fmla="*/ 205540 w 205540"/>
                <a:gd name="connsiteY0" fmla="*/ 0 h 581765"/>
                <a:gd name="connsiteX1" fmla="*/ 0 w 205540"/>
                <a:gd name="connsiteY1" fmla="*/ 2101 h 581765"/>
                <a:gd name="connsiteX2" fmla="*/ 0 w 205540"/>
                <a:gd name="connsiteY2" fmla="*/ 581765 h 581765"/>
                <a:gd name="connsiteX3" fmla="*/ 78505 w 205540"/>
                <a:gd name="connsiteY3" fmla="*/ 580937 h 581765"/>
                <a:gd name="connsiteX0" fmla="*/ 110474 w 110474"/>
                <a:gd name="connsiteY0" fmla="*/ 2976 h 579664"/>
                <a:gd name="connsiteX1" fmla="*/ 0 w 110474"/>
                <a:gd name="connsiteY1" fmla="*/ 0 h 579664"/>
                <a:gd name="connsiteX2" fmla="*/ 0 w 110474"/>
                <a:gd name="connsiteY2" fmla="*/ 579664 h 579664"/>
                <a:gd name="connsiteX3" fmla="*/ 78505 w 110474"/>
                <a:gd name="connsiteY3" fmla="*/ 578836 h 579664"/>
                <a:gd name="connsiteX0" fmla="*/ 294726 w 294726"/>
                <a:gd name="connsiteY0" fmla="*/ 8847 h 579664"/>
                <a:gd name="connsiteX1" fmla="*/ 0 w 294726"/>
                <a:gd name="connsiteY1" fmla="*/ 0 h 579664"/>
                <a:gd name="connsiteX2" fmla="*/ 0 w 294726"/>
                <a:gd name="connsiteY2" fmla="*/ 579664 h 579664"/>
                <a:gd name="connsiteX3" fmla="*/ 78505 w 294726"/>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294726" h="579664">
                  <a:moveTo>
                    <a:pt x="294726" y="8847"/>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28" name="Text: Accent brand colors">
              <a:extLst>
                <a:ext uri="{FF2B5EF4-FFF2-40B4-BE49-F238E27FC236}">
                  <a16:creationId xmlns:a16="http://schemas.microsoft.com/office/drawing/2014/main" id="{35A46E45-57C6-A61D-C211-E70AF6F5CD38}"/>
                </a:ext>
              </a:extLst>
            </p:cNvPr>
            <p:cNvSpPr txBox="1"/>
            <p:nvPr userDrawn="1"/>
          </p:nvSpPr>
          <p:spPr>
            <a:xfrm>
              <a:off x="12632556" y="3260569"/>
              <a:ext cx="954607" cy="124650"/>
            </a:xfrm>
            <a:prstGeom prst="rect">
              <a:avLst/>
            </a:prstGeom>
            <a:noFill/>
          </p:spPr>
          <p:txBody>
            <a:bodyPr wrap="square" lIns="0" tIns="0" rIns="0" bIns="0" rtlCol="0">
              <a:noAutofit/>
            </a:bodyPr>
            <a:lstStyle/>
            <a:p>
              <a:pPr>
                <a:lnSpc>
                  <a:spcPct val="90000"/>
                </a:lnSpc>
              </a:pPr>
              <a:r>
                <a:rPr lang="en-US" sz="900" dirty="0">
                  <a:solidFill>
                    <a:srgbClr val="222B36"/>
                  </a:solidFill>
                </a:rPr>
                <a:t>Accent colors </a:t>
              </a:r>
            </a:p>
          </p:txBody>
        </p:sp>
        <p:sp>
          <p:nvSpPr>
            <p:cNvPr id="29" name="Arrow: Primary">
              <a:extLst>
                <a:ext uri="{FF2B5EF4-FFF2-40B4-BE49-F238E27FC236}">
                  <a16:creationId xmlns:a16="http://schemas.microsoft.com/office/drawing/2014/main" id="{EDCEA14D-82D8-C797-3912-A4CEBED84CAB}"/>
                </a:ext>
              </a:extLst>
            </p:cNvPr>
            <p:cNvSpPr/>
            <p:nvPr userDrawn="1"/>
          </p:nvSpPr>
          <p:spPr>
            <a:xfrm flipV="1">
              <a:off x="12463256" y="3161742"/>
              <a:ext cx="216885" cy="528438"/>
            </a:xfrm>
            <a:custGeom>
              <a:avLst/>
              <a:gdLst>
                <a:gd name="connsiteX0" fmla="*/ 95250 w 103414"/>
                <a:gd name="connsiteY0" fmla="*/ 0 h 579664"/>
                <a:gd name="connsiteX1" fmla="*/ 0 w 103414"/>
                <a:gd name="connsiteY1" fmla="*/ 0 h 579664"/>
                <a:gd name="connsiteX2" fmla="*/ 0 w 103414"/>
                <a:gd name="connsiteY2" fmla="*/ 579664 h 579664"/>
                <a:gd name="connsiteX3" fmla="*/ 103414 w 103414"/>
                <a:gd name="connsiteY3" fmla="*/ 579664 h 579664"/>
                <a:gd name="connsiteX0" fmla="*/ 95250 w 160564"/>
                <a:gd name="connsiteY0" fmla="*/ 0 h 579664"/>
                <a:gd name="connsiteX1" fmla="*/ 0 w 160564"/>
                <a:gd name="connsiteY1" fmla="*/ 0 h 579664"/>
                <a:gd name="connsiteX2" fmla="*/ 0 w 160564"/>
                <a:gd name="connsiteY2" fmla="*/ 579664 h 579664"/>
                <a:gd name="connsiteX3" fmla="*/ 160564 w 160564"/>
                <a:gd name="connsiteY3" fmla="*/ 576943 h 579664"/>
                <a:gd name="connsiteX0" fmla="*/ 95250 w 166007"/>
                <a:gd name="connsiteY0" fmla="*/ 0 h 579664"/>
                <a:gd name="connsiteX1" fmla="*/ 0 w 166007"/>
                <a:gd name="connsiteY1" fmla="*/ 0 h 579664"/>
                <a:gd name="connsiteX2" fmla="*/ 0 w 166007"/>
                <a:gd name="connsiteY2" fmla="*/ 579664 h 579664"/>
                <a:gd name="connsiteX3" fmla="*/ 166007 w 166007"/>
                <a:gd name="connsiteY3" fmla="*/ 579664 h 579664"/>
                <a:gd name="connsiteX0" fmla="*/ 95250 w 106476"/>
                <a:gd name="connsiteY0" fmla="*/ 0 h 579664"/>
                <a:gd name="connsiteX1" fmla="*/ 0 w 106476"/>
                <a:gd name="connsiteY1" fmla="*/ 0 h 579664"/>
                <a:gd name="connsiteX2" fmla="*/ 0 w 106476"/>
                <a:gd name="connsiteY2" fmla="*/ 579664 h 579664"/>
                <a:gd name="connsiteX3" fmla="*/ 106476 w 106476"/>
                <a:gd name="connsiteY3" fmla="*/ 579664 h 579664"/>
                <a:gd name="connsiteX0" fmla="*/ 95250 w 166008"/>
                <a:gd name="connsiteY0" fmla="*/ 0 h 587232"/>
                <a:gd name="connsiteX1" fmla="*/ 0 w 166008"/>
                <a:gd name="connsiteY1" fmla="*/ 0 h 587232"/>
                <a:gd name="connsiteX2" fmla="*/ 0 w 166008"/>
                <a:gd name="connsiteY2" fmla="*/ 579664 h 587232"/>
                <a:gd name="connsiteX3" fmla="*/ 166008 w 166008"/>
                <a:gd name="connsiteY3" fmla="*/ 587232 h 587232"/>
                <a:gd name="connsiteX0" fmla="*/ 95250 w 166008"/>
                <a:gd name="connsiteY0" fmla="*/ 0 h 579664"/>
                <a:gd name="connsiteX1" fmla="*/ 0 w 166008"/>
                <a:gd name="connsiteY1" fmla="*/ 0 h 579664"/>
                <a:gd name="connsiteX2" fmla="*/ 0 w 166008"/>
                <a:gd name="connsiteY2" fmla="*/ 579664 h 579664"/>
                <a:gd name="connsiteX3" fmla="*/ 166008 w 166008"/>
                <a:gd name="connsiteY3" fmla="*/ 579664 h 579664"/>
                <a:gd name="connsiteX0" fmla="*/ 95250 w 130289"/>
                <a:gd name="connsiteY0" fmla="*/ 0 h 579664"/>
                <a:gd name="connsiteX1" fmla="*/ 0 w 130289"/>
                <a:gd name="connsiteY1" fmla="*/ 0 h 579664"/>
                <a:gd name="connsiteX2" fmla="*/ 0 w 130289"/>
                <a:gd name="connsiteY2" fmla="*/ 579664 h 579664"/>
                <a:gd name="connsiteX3" fmla="*/ 130289 w 130289"/>
                <a:gd name="connsiteY3" fmla="*/ 579664 h 579664"/>
                <a:gd name="connsiteX0" fmla="*/ 95250 w 95250"/>
                <a:gd name="connsiteY0" fmla="*/ 0 h 588287"/>
                <a:gd name="connsiteX1" fmla="*/ 0 w 95250"/>
                <a:gd name="connsiteY1" fmla="*/ 0 h 588287"/>
                <a:gd name="connsiteX2" fmla="*/ 0 w 95250"/>
                <a:gd name="connsiteY2" fmla="*/ 579664 h 588287"/>
                <a:gd name="connsiteX3" fmla="*/ 84387 w 95250"/>
                <a:gd name="connsiteY3" fmla="*/ 588287 h 588287"/>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1043 h 579664"/>
                <a:gd name="connsiteX0" fmla="*/ 95250 w 95250"/>
                <a:gd name="connsiteY0" fmla="*/ 0 h 579664"/>
                <a:gd name="connsiteX1" fmla="*/ 0 w 95250"/>
                <a:gd name="connsiteY1" fmla="*/ 0 h 579664"/>
                <a:gd name="connsiteX2" fmla="*/ 0 w 95250"/>
                <a:gd name="connsiteY2" fmla="*/ 579664 h 579664"/>
                <a:gd name="connsiteX3" fmla="*/ 76737 w 95250"/>
                <a:gd name="connsiteY3" fmla="*/ 575353 h 579664"/>
                <a:gd name="connsiteX0" fmla="*/ 120751 w 120751"/>
                <a:gd name="connsiteY0" fmla="*/ 2976 h 579664"/>
                <a:gd name="connsiteX1" fmla="*/ 0 w 120751"/>
                <a:gd name="connsiteY1" fmla="*/ 0 h 579664"/>
                <a:gd name="connsiteX2" fmla="*/ 0 w 120751"/>
                <a:gd name="connsiteY2" fmla="*/ 579664 h 579664"/>
                <a:gd name="connsiteX3" fmla="*/ 76737 w 120751"/>
                <a:gd name="connsiteY3" fmla="*/ 575353 h 579664"/>
                <a:gd name="connsiteX0" fmla="*/ 120751 w 120751"/>
                <a:gd name="connsiteY0" fmla="*/ 2976 h 585801"/>
                <a:gd name="connsiteX1" fmla="*/ 0 w 120751"/>
                <a:gd name="connsiteY1" fmla="*/ 0 h 585801"/>
                <a:gd name="connsiteX2" fmla="*/ 0 w 120751"/>
                <a:gd name="connsiteY2" fmla="*/ 579664 h 585801"/>
                <a:gd name="connsiteX3" fmla="*/ 78505 w 120751"/>
                <a:gd name="connsiteY3" fmla="*/ 585801 h 585801"/>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1870 h 579664"/>
                <a:gd name="connsiteX0" fmla="*/ 120751 w 120751"/>
                <a:gd name="connsiteY0" fmla="*/ 2976 h 579664"/>
                <a:gd name="connsiteX1" fmla="*/ 0 w 120751"/>
                <a:gd name="connsiteY1" fmla="*/ 0 h 579664"/>
                <a:gd name="connsiteX2" fmla="*/ 0 w 120751"/>
                <a:gd name="connsiteY2" fmla="*/ 579664 h 579664"/>
                <a:gd name="connsiteX3" fmla="*/ 78505 w 120751"/>
                <a:gd name="connsiteY3" fmla="*/ 578836 h 579664"/>
              </a:gdLst>
              <a:ahLst/>
              <a:cxnLst>
                <a:cxn ang="0">
                  <a:pos x="connsiteX0" y="connsiteY0"/>
                </a:cxn>
                <a:cxn ang="0">
                  <a:pos x="connsiteX1" y="connsiteY1"/>
                </a:cxn>
                <a:cxn ang="0">
                  <a:pos x="connsiteX2" y="connsiteY2"/>
                </a:cxn>
                <a:cxn ang="0">
                  <a:pos x="connsiteX3" y="connsiteY3"/>
                </a:cxn>
              </a:cxnLst>
              <a:rect l="l" t="t" r="r" b="b"/>
              <a:pathLst>
                <a:path w="120751" h="579664">
                  <a:moveTo>
                    <a:pt x="120751" y="2976"/>
                  </a:moveTo>
                  <a:lnTo>
                    <a:pt x="0" y="0"/>
                  </a:lnTo>
                  <a:lnTo>
                    <a:pt x="0" y="579664"/>
                  </a:lnTo>
                  <a:cubicBezTo>
                    <a:pt x="43430" y="579664"/>
                    <a:pt x="35075" y="578836"/>
                    <a:pt x="78505" y="578836"/>
                  </a:cubicBezTo>
                </a:path>
              </a:pathLst>
            </a:custGeom>
            <a:noFill/>
            <a:ln w="12700" cap="flat" cmpd="sng" algn="ctr">
              <a:solidFill>
                <a:srgbClr val="222B36"/>
              </a:solidFill>
              <a:prstDash val="solid"/>
              <a:miter lim="8000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0" name="Text: Primary brand colors">
              <a:extLst>
                <a:ext uri="{FF2B5EF4-FFF2-40B4-BE49-F238E27FC236}">
                  <a16:creationId xmlns:a16="http://schemas.microsoft.com/office/drawing/2014/main" id="{A695B6E5-E5D3-6792-74DF-D2F4C33758D0}"/>
                </a:ext>
              </a:extLst>
            </p:cNvPr>
            <p:cNvSpPr txBox="1"/>
            <p:nvPr userDrawn="1"/>
          </p:nvSpPr>
          <p:spPr>
            <a:xfrm>
              <a:off x="12632556" y="3095977"/>
              <a:ext cx="979377" cy="124650"/>
            </a:xfrm>
            <a:prstGeom prst="rect">
              <a:avLst/>
            </a:prstGeom>
            <a:noFill/>
          </p:spPr>
          <p:txBody>
            <a:bodyPr wrap="square" lIns="0" tIns="0" rIns="0" bIns="0" rtlCol="0">
              <a:noAutofit/>
            </a:bodyPr>
            <a:lstStyle/>
            <a:p>
              <a:pPr>
                <a:lnSpc>
                  <a:spcPct val="90000"/>
                </a:lnSpc>
              </a:pPr>
              <a:r>
                <a:rPr lang="en-US" sz="900" dirty="0">
                  <a:solidFill>
                    <a:srgbClr val="222B36"/>
                  </a:solidFill>
                </a:rPr>
                <a:t>Primary colors </a:t>
              </a:r>
            </a:p>
          </p:txBody>
        </p:sp>
      </p:grpSp>
    </p:spTree>
    <p:extLst>
      <p:ext uri="{BB962C8B-B14F-4D97-AF65-F5344CB8AC3E}">
        <p14:creationId xmlns:p14="http://schemas.microsoft.com/office/powerpoint/2010/main" val="510321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4A66D-F1B2-7C70-2EC9-EA7B5DE5FC95}"/>
              </a:ext>
            </a:extLst>
          </p:cNvPr>
          <p:cNvSpPr/>
          <p:nvPr userDrawn="1"/>
        </p:nvSpPr>
        <p:spPr>
          <a:xfrm>
            <a:off x="0" y="0"/>
            <a:ext cx="12192000" cy="6858000"/>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b="1" dirty="0">
                <a:solidFill>
                  <a:schemeClr val="bg1"/>
                </a:solidFill>
              </a:rPr>
              <a:t>Section Header</a:t>
            </a:r>
          </a:p>
        </p:txBody>
      </p:sp>
    </p:spTree>
    <p:extLst>
      <p:ext uri="{BB962C8B-B14F-4D97-AF65-F5344CB8AC3E}">
        <p14:creationId xmlns:p14="http://schemas.microsoft.com/office/powerpoint/2010/main" val="1068541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BDD30-9B9E-F868-F6FD-89FE5E08A8F9}"/>
              </a:ext>
            </a:extLst>
          </p:cNvPr>
          <p:cNvSpPr>
            <a:spLocks noGrp="1"/>
          </p:cNvSpPr>
          <p:nvPr>
            <p:ph type="title" hasCustomPrompt="1"/>
          </p:nvPr>
        </p:nvSpPr>
        <p:spPr>
          <a:xfrm>
            <a:off x="433950" y="1844674"/>
            <a:ext cx="8308259" cy="1584325"/>
          </a:xfrm>
        </p:spPr>
        <p:txBody>
          <a:bodyPr anchor="b">
            <a:noAutofit/>
          </a:bodyPr>
          <a:lstStyle>
            <a:lvl1pPr>
              <a:defRPr sz="4800"/>
            </a:lvl1pPr>
          </a:lstStyle>
          <a:p>
            <a:r>
              <a:rPr lang="en-US"/>
              <a:t>Section Header 1</a:t>
            </a:r>
          </a:p>
        </p:txBody>
      </p:sp>
      <p:sp>
        <p:nvSpPr>
          <p:cNvPr id="3" name="Text Placeholder 2">
            <a:extLst>
              <a:ext uri="{FF2B5EF4-FFF2-40B4-BE49-F238E27FC236}">
                <a16:creationId xmlns:a16="http://schemas.microsoft.com/office/drawing/2014/main" id="{1F83C0B1-5151-C04A-7015-68C023DF4DD8}"/>
              </a:ext>
            </a:extLst>
          </p:cNvPr>
          <p:cNvSpPr>
            <a:spLocks noGrp="1"/>
          </p:cNvSpPr>
          <p:nvPr>
            <p:ph type="body" idx="1" hasCustomPrompt="1"/>
          </p:nvPr>
        </p:nvSpPr>
        <p:spPr>
          <a:xfrm>
            <a:off x="433950" y="3679901"/>
            <a:ext cx="8311896" cy="1423335"/>
          </a:xfrm>
        </p:spPr>
        <p:txBody>
          <a:bodyPr>
            <a:noAutofit/>
          </a:bodyPr>
          <a:lstStyle>
            <a:lvl1pPr marL="0" indent="0">
              <a:buNone/>
              <a:defRPr sz="3600" b="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Optional Subtitle</a:t>
            </a:r>
          </a:p>
        </p:txBody>
      </p:sp>
      <p:sp>
        <p:nvSpPr>
          <p:cNvPr id="4" name="Date Placeholder 3">
            <a:extLst>
              <a:ext uri="{FF2B5EF4-FFF2-40B4-BE49-F238E27FC236}">
                <a16:creationId xmlns:a16="http://schemas.microsoft.com/office/drawing/2014/main" id="{36FA07A7-46E2-F35A-729D-8E26D1596FEE}"/>
              </a:ext>
            </a:extLst>
          </p:cNvPr>
          <p:cNvSpPr>
            <a:spLocks noGrp="1"/>
          </p:cNvSpPr>
          <p:nvPr>
            <p:ph type="dt" sz="half" idx="10"/>
          </p:nvPr>
        </p:nvSpPr>
        <p:spPr/>
        <p:txBody>
          <a:bodyPr>
            <a:noAutofit/>
          </a:bodyPr>
          <a:lstStyle/>
          <a:p>
            <a:fld id="{7DF3B7DD-780E-4850-BEFA-B6492C8DC3D0}" type="datetime1">
              <a:rPr lang="en-US" smtClean="0"/>
              <a:t>7/22/2026</a:t>
            </a:fld>
            <a:endParaRPr lang="en-US" dirty="0"/>
          </a:p>
        </p:txBody>
      </p:sp>
    </p:spTree>
    <p:extLst>
      <p:ext uri="{BB962C8B-B14F-4D97-AF65-F5344CB8AC3E}">
        <p14:creationId xmlns:p14="http://schemas.microsoft.com/office/powerpoint/2010/main" val="3816347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7800090-2ABC-7B7F-59E2-23338E2DF5AE}"/>
              </a:ext>
            </a:extLst>
          </p:cNvPr>
          <p:cNvSpPr>
            <a:spLocks noGrp="1"/>
          </p:cNvSpPr>
          <p:nvPr>
            <p:ph type="pic" sz="quarter" idx="13"/>
          </p:nvPr>
        </p:nvSpPr>
        <p:spPr>
          <a:xfrm>
            <a:off x="7010402" y="-1"/>
            <a:ext cx="5181599" cy="6869086"/>
          </a:xfrm>
          <a:solidFill>
            <a:srgbClr val="CCCDCE"/>
          </a:solidFill>
        </p:spPr>
        <p:txBody>
          <a:bodyPr/>
          <a:lstStyle/>
          <a:p>
            <a:r>
              <a:rPr lang="en-US" dirty="0"/>
              <a:t>Click icon to add picture</a:t>
            </a:r>
          </a:p>
        </p:txBody>
      </p:sp>
      <p:sp>
        <p:nvSpPr>
          <p:cNvPr id="2" name="Title 1">
            <a:extLst>
              <a:ext uri="{FF2B5EF4-FFF2-40B4-BE49-F238E27FC236}">
                <a16:creationId xmlns:a16="http://schemas.microsoft.com/office/drawing/2014/main" id="{D46BDD30-9B9E-F868-F6FD-89FE5E08A8F9}"/>
              </a:ext>
            </a:extLst>
          </p:cNvPr>
          <p:cNvSpPr>
            <a:spLocks noGrp="1"/>
          </p:cNvSpPr>
          <p:nvPr>
            <p:ph type="title" hasCustomPrompt="1"/>
          </p:nvPr>
        </p:nvSpPr>
        <p:spPr>
          <a:xfrm>
            <a:off x="433950" y="1847087"/>
            <a:ext cx="5662050" cy="1581912"/>
          </a:xfrm>
        </p:spPr>
        <p:txBody>
          <a:bodyPr anchor="b">
            <a:noAutofit/>
          </a:bodyPr>
          <a:lstStyle>
            <a:lvl1pPr>
              <a:defRPr sz="4800"/>
            </a:lvl1pPr>
          </a:lstStyle>
          <a:p>
            <a:r>
              <a:rPr lang="en-US"/>
              <a:t>Section Header 2</a:t>
            </a:r>
          </a:p>
        </p:txBody>
      </p:sp>
      <p:sp>
        <p:nvSpPr>
          <p:cNvPr id="3" name="Text Placeholder 2">
            <a:extLst>
              <a:ext uri="{FF2B5EF4-FFF2-40B4-BE49-F238E27FC236}">
                <a16:creationId xmlns:a16="http://schemas.microsoft.com/office/drawing/2014/main" id="{1F83C0B1-5151-C04A-7015-68C023DF4DD8}"/>
              </a:ext>
            </a:extLst>
          </p:cNvPr>
          <p:cNvSpPr>
            <a:spLocks noGrp="1"/>
          </p:cNvSpPr>
          <p:nvPr>
            <p:ph type="body" idx="1" hasCustomPrompt="1"/>
          </p:nvPr>
        </p:nvSpPr>
        <p:spPr>
          <a:xfrm>
            <a:off x="433949" y="3679901"/>
            <a:ext cx="5664529" cy="1423335"/>
          </a:xfrm>
        </p:spPr>
        <p:txBody>
          <a:bodyPr>
            <a:noAutofit/>
          </a:bodyPr>
          <a:lstStyle>
            <a:lvl1pPr marL="0" indent="0">
              <a:buNone/>
              <a:defRPr sz="3600" b="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Optional Subtitle</a:t>
            </a:r>
          </a:p>
        </p:txBody>
      </p:sp>
      <p:sp>
        <p:nvSpPr>
          <p:cNvPr id="4" name="Date Placeholder 3">
            <a:extLst>
              <a:ext uri="{FF2B5EF4-FFF2-40B4-BE49-F238E27FC236}">
                <a16:creationId xmlns:a16="http://schemas.microsoft.com/office/drawing/2014/main" id="{36FA07A7-46E2-F35A-729D-8E26D1596FEE}"/>
              </a:ext>
            </a:extLst>
          </p:cNvPr>
          <p:cNvSpPr>
            <a:spLocks noGrp="1"/>
          </p:cNvSpPr>
          <p:nvPr>
            <p:ph type="dt" sz="half" idx="10"/>
          </p:nvPr>
        </p:nvSpPr>
        <p:spPr/>
        <p:txBody>
          <a:bodyPr>
            <a:noAutofit/>
          </a:bodyPr>
          <a:lstStyle/>
          <a:p>
            <a:fld id="{92EFF5CD-05BB-48E7-BC60-7EC8ACB46898}" type="datetime1">
              <a:rPr lang="en-US" smtClean="0"/>
              <a:t>7/22/2026</a:t>
            </a:fld>
            <a:endParaRPr lang="en-US" dirty="0"/>
          </a:p>
        </p:txBody>
      </p:sp>
    </p:spTree>
    <p:extLst>
      <p:ext uri="{BB962C8B-B14F-4D97-AF65-F5344CB8AC3E}">
        <p14:creationId xmlns:p14="http://schemas.microsoft.com/office/powerpoint/2010/main" val="411486066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3D1D78-D7EB-FD13-968D-210E53BFEA44}"/>
              </a:ext>
            </a:extLst>
          </p:cNvPr>
          <p:cNvSpPr>
            <a:spLocks noGrp="1"/>
          </p:cNvSpPr>
          <p:nvPr>
            <p:ph type="title"/>
          </p:nvPr>
        </p:nvSpPr>
        <p:spPr>
          <a:xfrm>
            <a:off x="440724" y="521208"/>
            <a:ext cx="11313126" cy="329184"/>
          </a:xfrm>
          <a:prstGeom prst="rect">
            <a:avLst/>
          </a:prstGeom>
          <a:ln>
            <a:noFill/>
          </a:ln>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756690D7-73E7-A4D4-8939-8EE0D827D49D}"/>
              </a:ext>
            </a:extLst>
          </p:cNvPr>
          <p:cNvSpPr>
            <a:spLocks noGrp="1"/>
          </p:cNvSpPr>
          <p:nvPr>
            <p:ph type="body" idx="1"/>
          </p:nvPr>
        </p:nvSpPr>
        <p:spPr>
          <a:xfrm>
            <a:off x="440723" y="1848852"/>
            <a:ext cx="11313123" cy="4244861"/>
          </a:xfrm>
          <a:prstGeom prst="rect">
            <a:avLst/>
          </a:prstGeom>
          <a:ln>
            <a:noFill/>
          </a:ln>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11120D-81DA-BAC9-CFAE-BF966B06400E}"/>
              </a:ext>
            </a:extLst>
          </p:cNvPr>
          <p:cNvSpPr>
            <a:spLocks noGrp="1"/>
          </p:cNvSpPr>
          <p:nvPr>
            <p:ph type="dt" sz="half" idx="2"/>
          </p:nvPr>
        </p:nvSpPr>
        <p:spPr>
          <a:xfrm>
            <a:off x="-4444" y="6940773"/>
            <a:ext cx="1008611" cy="141316"/>
          </a:xfrm>
          <a:prstGeom prst="rect">
            <a:avLst/>
          </a:prstGeom>
        </p:spPr>
        <p:txBody>
          <a:bodyPr vert="horz" lIns="0" tIns="0" rIns="0" bIns="0" rtlCol="0" anchor="ctr">
            <a:noAutofit/>
          </a:bodyPr>
          <a:lstStyle>
            <a:lvl1pPr algn="l">
              <a:defRPr lang="en-US" sz="1200" smtClean="0">
                <a:noFill/>
              </a:defRPr>
            </a:lvl1pPr>
          </a:lstStyle>
          <a:p>
            <a:fld id="{8264192C-8815-45B2-95E0-F46088A8DE58}" type="datetime1">
              <a:rPr lang="en-US" smtClean="0"/>
              <a:pPr/>
              <a:t>7/22/2026</a:t>
            </a:fld>
            <a:endParaRPr lang="en-US" dirty="0"/>
          </a:p>
        </p:txBody>
      </p:sp>
      <p:sp>
        <p:nvSpPr>
          <p:cNvPr id="5" name="Footer Placeholder 4">
            <a:extLst>
              <a:ext uri="{FF2B5EF4-FFF2-40B4-BE49-F238E27FC236}">
                <a16:creationId xmlns:a16="http://schemas.microsoft.com/office/drawing/2014/main" id="{180E24DD-6AD5-B081-679D-6581FC48D94C}"/>
              </a:ext>
            </a:extLst>
          </p:cNvPr>
          <p:cNvSpPr>
            <a:spLocks noGrp="1"/>
          </p:cNvSpPr>
          <p:nvPr>
            <p:ph type="ftr" sz="quarter" idx="3"/>
          </p:nvPr>
        </p:nvSpPr>
        <p:spPr>
          <a:xfrm>
            <a:off x="4120458" y="6484765"/>
            <a:ext cx="7023098" cy="173736"/>
          </a:xfrm>
          <a:prstGeom prst="rect">
            <a:avLst/>
          </a:prstGeom>
        </p:spPr>
        <p:txBody>
          <a:bodyPr vert="horz" lIns="0" tIns="0" rIns="0" bIns="0" rtlCol="0" anchor="ctr">
            <a:noAutofit/>
          </a:bodyPr>
          <a:lstStyle>
            <a:lvl1pPr algn="r">
              <a:defRPr sz="1100">
                <a:solidFill>
                  <a:schemeClr val="bg2">
                    <a:lumMod val="25000"/>
                  </a:schemeClr>
                </a:solidFill>
              </a:defRPr>
            </a:lvl1pPr>
          </a:lstStyle>
          <a:p>
            <a:endParaRPr lang="en-US" dirty="0">
              <a:solidFill>
                <a:schemeClr val="bg2">
                  <a:lumMod val="25000"/>
                </a:schemeClr>
              </a:solidFill>
            </a:endParaRPr>
          </a:p>
        </p:txBody>
      </p:sp>
      <p:sp>
        <p:nvSpPr>
          <p:cNvPr id="6" name="Slide Number Placeholder 5">
            <a:extLst>
              <a:ext uri="{FF2B5EF4-FFF2-40B4-BE49-F238E27FC236}">
                <a16:creationId xmlns:a16="http://schemas.microsoft.com/office/drawing/2014/main" id="{FCB46F37-A5B9-9554-EFBB-133FCE0D905D}"/>
              </a:ext>
            </a:extLst>
          </p:cNvPr>
          <p:cNvSpPr>
            <a:spLocks noGrp="1"/>
          </p:cNvSpPr>
          <p:nvPr>
            <p:ph type="sldNum" sz="quarter" idx="4"/>
          </p:nvPr>
        </p:nvSpPr>
        <p:spPr>
          <a:xfrm>
            <a:off x="11171808" y="6484767"/>
            <a:ext cx="587376" cy="169277"/>
          </a:xfrm>
          <a:prstGeom prst="rect">
            <a:avLst/>
          </a:prstGeom>
        </p:spPr>
        <p:txBody>
          <a:bodyPr vert="horz" lIns="0" tIns="0" rIns="0" bIns="0" rtlCol="0" anchor="ctr">
            <a:noAutofit/>
          </a:bodyPr>
          <a:lstStyle>
            <a:lvl1pPr algn="r">
              <a:defRPr sz="1200">
                <a:solidFill>
                  <a:schemeClr val="bg2">
                    <a:lumMod val="25000"/>
                  </a:schemeClr>
                </a:solidFill>
              </a:defRPr>
            </a:lvl1pPr>
          </a:lstStyle>
          <a:p>
            <a:fld id="{3612E008-61E4-4A99-8383-A3C8D6963C8E}" type="slidenum">
              <a:rPr lang="en-US" smtClean="0"/>
              <a:pPr/>
              <a:t>‹#›</a:t>
            </a:fld>
            <a:endParaRPr lang="en-US" dirty="0"/>
          </a:p>
        </p:txBody>
      </p:sp>
      <p:cxnSp>
        <p:nvCxnSpPr>
          <p:cNvPr id="61" name="Straight Connector 60">
            <a:extLst>
              <a:ext uri="{FF2B5EF4-FFF2-40B4-BE49-F238E27FC236}">
                <a16:creationId xmlns:a16="http://schemas.microsoft.com/office/drawing/2014/main" id="{A8C35646-D7FE-B36D-6E1C-9CE652E20D6E}"/>
              </a:ext>
            </a:extLst>
          </p:cNvPr>
          <p:cNvCxnSpPr>
            <a:cxnSpLocks/>
          </p:cNvCxnSpPr>
          <p:nvPr userDrawn="1"/>
        </p:nvCxnSpPr>
        <p:spPr>
          <a:xfrm>
            <a:off x="11760675" y="-125765"/>
            <a:ext cx="0" cy="87020"/>
          </a:xfrm>
          <a:prstGeom prst="line">
            <a:avLst/>
          </a:prstGeom>
          <a:ln w="6350" cap="flat" cmpd="sng" algn="ctr">
            <a:solidFill>
              <a:schemeClr val="accent1"/>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9050A846-0562-7A45-0A82-E7FAA59F5F78}"/>
              </a:ext>
            </a:extLst>
          </p:cNvPr>
          <p:cNvCxnSpPr/>
          <p:nvPr userDrawn="1"/>
        </p:nvCxnSpPr>
        <p:spPr>
          <a:xfrm rot="5400000">
            <a:off x="-68330" y="6057926"/>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05147DA4-E074-923A-C87E-BBD3D628774A}"/>
              </a:ext>
            </a:extLst>
          </p:cNvPr>
          <p:cNvCxnSpPr/>
          <p:nvPr userDrawn="1"/>
        </p:nvCxnSpPr>
        <p:spPr>
          <a:xfrm rot="5400000">
            <a:off x="-68330" y="259386"/>
            <a:ext cx="0" cy="88900"/>
          </a:xfrm>
          <a:prstGeom prst="line">
            <a:avLst/>
          </a:prstGeom>
          <a:ln w="635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a:extLst>
              <a:ext uri="{FF2B5EF4-FFF2-40B4-BE49-F238E27FC236}">
                <a16:creationId xmlns:a16="http://schemas.microsoft.com/office/drawing/2014/main" id="{C2FD58E4-D7EC-4831-D0E9-73F8883308B8}"/>
              </a:ext>
            </a:extLst>
          </p:cNvPr>
          <p:cNvCxnSpPr/>
          <p:nvPr userDrawn="1"/>
        </p:nvCxnSpPr>
        <p:spPr>
          <a:xfrm rot="5400000">
            <a:off x="-68330" y="466846"/>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8819021C-2863-CB08-02DC-ED5B3B6B438C}"/>
              </a:ext>
            </a:extLst>
          </p:cNvPr>
          <p:cNvCxnSpPr/>
          <p:nvPr userDrawn="1"/>
        </p:nvCxnSpPr>
        <p:spPr>
          <a:xfrm rot="5400000">
            <a:off x="-68330" y="1800225"/>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E41A338C-C930-E0F2-03F0-19B91682041A}"/>
              </a:ext>
            </a:extLst>
          </p:cNvPr>
          <p:cNvCxnSpPr/>
          <p:nvPr userDrawn="1"/>
        </p:nvCxnSpPr>
        <p:spPr>
          <a:xfrm rot="5400000">
            <a:off x="-68330" y="1982345"/>
            <a:ext cx="0" cy="88900"/>
          </a:xfrm>
          <a:prstGeom prst="line">
            <a:avLst/>
          </a:prstGeom>
          <a:ln w="635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E68B958-2B75-1C6A-F6FF-E23C15CD8C2E}"/>
              </a:ext>
            </a:extLst>
          </p:cNvPr>
          <p:cNvCxnSpPr/>
          <p:nvPr userDrawn="1"/>
        </p:nvCxnSpPr>
        <p:spPr>
          <a:xfrm rot="5400000">
            <a:off x="-68330" y="5876925"/>
            <a:ext cx="0" cy="88900"/>
          </a:xfrm>
          <a:prstGeom prst="line">
            <a:avLst/>
          </a:prstGeom>
          <a:ln w="635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grpSp>
        <p:nvGrpSpPr>
          <p:cNvPr id="15" name="Group 14">
            <a:extLst>
              <a:ext uri="{FF2B5EF4-FFF2-40B4-BE49-F238E27FC236}">
                <a16:creationId xmlns:a16="http://schemas.microsoft.com/office/drawing/2014/main" id="{36EA572D-1BC6-B6F8-4AD5-EB24FEE74A32}"/>
              </a:ext>
            </a:extLst>
          </p:cNvPr>
          <p:cNvGrpSpPr/>
          <p:nvPr userDrawn="1"/>
        </p:nvGrpSpPr>
        <p:grpSpPr>
          <a:xfrm>
            <a:off x="248606" y="-125765"/>
            <a:ext cx="366776" cy="87020"/>
            <a:chOff x="5912605" y="-88900"/>
            <a:chExt cx="366776" cy="88900"/>
          </a:xfrm>
        </p:grpSpPr>
        <p:cxnSp>
          <p:nvCxnSpPr>
            <p:cNvPr id="16" name="Straight Connector 15">
              <a:extLst>
                <a:ext uri="{FF2B5EF4-FFF2-40B4-BE49-F238E27FC236}">
                  <a16:creationId xmlns:a16="http://schemas.microsoft.com/office/drawing/2014/main" id="{B5496467-D1E0-900D-E6CA-A82C720D55C0}"/>
                </a:ext>
              </a:extLst>
            </p:cNvPr>
            <p:cNvCxnSpPr/>
            <p:nvPr userDrawn="1"/>
          </p:nvCxnSpPr>
          <p:spPr>
            <a:xfrm>
              <a:off x="5912605" y="-88900"/>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8D1B3FD-B101-2661-BCC7-CAD6B03F2B59}"/>
                </a:ext>
              </a:extLst>
            </p:cNvPr>
            <p:cNvCxnSpPr/>
            <p:nvPr userDrawn="1"/>
          </p:nvCxnSpPr>
          <p:spPr>
            <a:xfrm>
              <a:off x="6094487" y="-88900"/>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EFE9F32-7054-C67A-EB1B-D9E2E4A29074}"/>
                </a:ext>
              </a:extLst>
            </p:cNvPr>
            <p:cNvCxnSpPr/>
            <p:nvPr userDrawn="1"/>
          </p:nvCxnSpPr>
          <p:spPr>
            <a:xfrm>
              <a:off x="6279381" y="-88900"/>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5" name="Group 44">
            <a:extLst>
              <a:ext uri="{FF2B5EF4-FFF2-40B4-BE49-F238E27FC236}">
                <a16:creationId xmlns:a16="http://schemas.microsoft.com/office/drawing/2014/main" id="{C01FEAB8-B0F3-4DC7-E263-242B145DD027}"/>
              </a:ext>
            </a:extLst>
          </p:cNvPr>
          <p:cNvGrpSpPr/>
          <p:nvPr userDrawn="1"/>
        </p:nvGrpSpPr>
        <p:grpSpPr>
          <a:xfrm>
            <a:off x="4085164" y="-125765"/>
            <a:ext cx="187195" cy="87020"/>
            <a:chOff x="4077414" y="-110265"/>
            <a:chExt cx="187195" cy="88900"/>
          </a:xfrm>
        </p:grpSpPr>
        <p:cxnSp>
          <p:nvCxnSpPr>
            <p:cNvPr id="28" name="Straight Connector 27">
              <a:extLst>
                <a:ext uri="{FF2B5EF4-FFF2-40B4-BE49-F238E27FC236}">
                  <a16:creationId xmlns:a16="http://schemas.microsoft.com/office/drawing/2014/main" id="{04E42111-C9BD-9877-4B88-B9F570AD4DF1}"/>
                </a:ext>
              </a:extLst>
            </p:cNvPr>
            <p:cNvCxnSpPr/>
            <p:nvPr userDrawn="1"/>
          </p:nvCxnSpPr>
          <p:spPr>
            <a:xfrm>
              <a:off x="4077414"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0F69B8F6-2713-D28A-F304-19787632F050}"/>
                </a:ext>
              </a:extLst>
            </p:cNvPr>
            <p:cNvCxnSpPr/>
            <p:nvPr userDrawn="1"/>
          </p:nvCxnSpPr>
          <p:spPr>
            <a:xfrm>
              <a:off x="4174752" y="-110265"/>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B18FC52-5BDB-4D3F-6FB2-AC1F222ACAF7}"/>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cxnSp>
        <p:nvCxnSpPr>
          <p:cNvPr id="33" name="Straight Connector 32">
            <a:extLst>
              <a:ext uri="{FF2B5EF4-FFF2-40B4-BE49-F238E27FC236}">
                <a16:creationId xmlns:a16="http://schemas.microsoft.com/office/drawing/2014/main" id="{D0AC8611-9981-DC32-297F-52CEAA4B3DCC}"/>
              </a:ext>
            </a:extLst>
          </p:cNvPr>
          <p:cNvCxnSpPr>
            <a:cxnSpLocks/>
          </p:cNvCxnSpPr>
          <p:nvPr userDrawn="1"/>
        </p:nvCxnSpPr>
        <p:spPr>
          <a:xfrm>
            <a:off x="11579225" y="-125765"/>
            <a:ext cx="0" cy="87020"/>
          </a:xfrm>
          <a:prstGeom prst="line">
            <a:avLst/>
          </a:prstGeom>
          <a:ln w="6350" cap="flat" cmpd="sng" algn="ctr">
            <a:solidFill>
              <a:srgbClr val="B6B6B6"/>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46" name="Group 45">
            <a:extLst>
              <a:ext uri="{FF2B5EF4-FFF2-40B4-BE49-F238E27FC236}">
                <a16:creationId xmlns:a16="http://schemas.microsoft.com/office/drawing/2014/main" id="{8D65020F-F58A-AEA0-1A07-D4E84EA67B99}"/>
              </a:ext>
            </a:extLst>
          </p:cNvPr>
          <p:cNvGrpSpPr/>
          <p:nvPr userDrawn="1"/>
        </p:nvGrpSpPr>
        <p:grpSpPr>
          <a:xfrm>
            <a:off x="6005760" y="-125765"/>
            <a:ext cx="186223" cy="87020"/>
            <a:chOff x="4085337" y="-110265"/>
            <a:chExt cx="186223" cy="88900"/>
          </a:xfrm>
        </p:grpSpPr>
        <p:cxnSp>
          <p:nvCxnSpPr>
            <p:cNvPr id="47" name="Straight Connector 46">
              <a:extLst>
                <a:ext uri="{FF2B5EF4-FFF2-40B4-BE49-F238E27FC236}">
                  <a16:creationId xmlns:a16="http://schemas.microsoft.com/office/drawing/2014/main" id="{5BBDAC93-0BF0-C7DC-6428-A382C22FDB9F}"/>
                </a:ext>
              </a:extLst>
            </p:cNvPr>
            <p:cNvCxnSpPr/>
            <p:nvPr userDrawn="1"/>
          </p:nvCxnSpPr>
          <p:spPr>
            <a:xfrm>
              <a:off x="4085337"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15131DD7-C1E6-6F76-CE9C-FFD3622759CF}"/>
                </a:ext>
              </a:extLst>
            </p:cNvPr>
            <p:cNvCxnSpPr>
              <a:cxnSpLocks/>
            </p:cNvCxnSpPr>
            <p:nvPr userDrawn="1"/>
          </p:nvCxnSpPr>
          <p:spPr>
            <a:xfrm>
              <a:off x="4174752" y="-110265"/>
              <a:ext cx="0" cy="88900"/>
            </a:xfrm>
            <a:prstGeom prst="line">
              <a:avLst/>
            </a:prstGeom>
            <a:ln w="6350">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BD64F44A-E252-77B9-FE1E-825D6AC0601D}"/>
                </a:ext>
              </a:extLst>
            </p:cNvPr>
            <p:cNvCxnSpPr/>
            <p:nvPr userDrawn="1"/>
          </p:nvCxnSpPr>
          <p:spPr>
            <a:xfrm>
              <a:off x="4271560"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50" name="Group 49">
            <a:extLst>
              <a:ext uri="{FF2B5EF4-FFF2-40B4-BE49-F238E27FC236}">
                <a16:creationId xmlns:a16="http://schemas.microsoft.com/office/drawing/2014/main" id="{525DA73E-F385-C577-AFE7-5C2A99F26543}"/>
              </a:ext>
            </a:extLst>
          </p:cNvPr>
          <p:cNvGrpSpPr/>
          <p:nvPr userDrawn="1"/>
        </p:nvGrpSpPr>
        <p:grpSpPr>
          <a:xfrm>
            <a:off x="7919819" y="-125765"/>
            <a:ext cx="180975" cy="87020"/>
            <a:chOff x="4083634" y="-110265"/>
            <a:chExt cx="180975" cy="88900"/>
          </a:xfrm>
        </p:grpSpPr>
        <p:cxnSp>
          <p:nvCxnSpPr>
            <p:cNvPr id="51" name="Straight Connector 50">
              <a:extLst>
                <a:ext uri="{FF2B5EF4-FFF2-40B4-BE49-F238E27FC236}">
                  <a16:creationId xmlns:a16="http://schemas.microsoft.com/office/drawing/2014/main" id="{E78D9A58-1902-66B5-9166-2B467EF0D878}"/>
                </a:ext>
              </a:extLst>
            </p:cNvPr>
            <p:cNvCxnSpPr/>
            <p:nvPr userDrawn="1"/>
          </p:nvCxnSpPr>
          <p:spPr>
            <a:xfrm>
              <a:off x="4083634"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2B76E3EC-A78F-BDC6-B2A8-28DC11274E51}"/>
                </a:ext>
              </a:extLst>
            </p:cNvPr>
            <p:cNvCxnSpPr/>
            <p:nvPr userDrawn="1"/>
          </p:nvCxnSpPr>
          <p:spPr>
            <a:xfrm>
              <a:off x="4174752" y="-110265"/>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4F1D2718-F538-2C82-F52F-5BCF8547F2CC}"/>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54" name="Group 53">
            <a:extLst>
              <a:ext uri="{FF2B5EF4-FFF2-40B4-BE49-F238E27FC236}">
                <a16:creationId xmlns:a16="http://schemas.microsoft.com/office/drawing/2014/main" id="{E37844F1-4C87-C4B6-0802-45CE28EA2194}"/>
              </a:ext>
            </a:extLst>
          </p:cNvPr>
          <p:cNvGrpSpPr/>
          <p:nvPr userDrawn="1"/>
        </p:nvGrpSpPr>
        <p:grpSpPr>
          <a:xfrm>
            <a:off x="8885494" y="-125765"/>
            <a:ext cx="180975" cy="87020"/>
            <a:chOff x="4083634" y="-110265"/>
            <a:chExt cx="180975" cy="88900"/>
          </a:xfrm>
        </p:grpSpPr>
        <p:cxnSp>
          <p:nvCxnSpPr>
            <p:cNvPr id="55" name="Straight Connector 54">
              <a:extLst>
                <a:ext uri="{FF2B5EF4-FFF2-40B4-BE49-F238E27FC236}">
                  <a16:creationId xmlns:a16="http://schemas.microsoft.com/office/drawing/2014/main" id="{9CE800F7-BA20-8BEF-6C88-7E37A562FB46}"/>
                </a:ext>
              </a:extLst>
            </p:cNvPr>
            <p:cNvCxnSpPr/>
            <p:nvPr userDrawn="1"/>
          </p:nvCxnSpPr>
          <p:spPr>
            <a:xfrm>
              <a:off x="4083634"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7CBD9F6A-4C0B-0E65-F31E-0BFF402899FF}"/>
                </a:ext>
              </a:extLst>
            </p:cNvPr>
            <p:cNvCxnSpPr/>
            <p:nvPr userDrawn="1"/>
          </p:nvCxnSpPr>
          <p:spPr>
            <a:xfrm>
              <a:off x="4174752" y="-110265"/>
              <a:ext cx="0" cy="88900"/>
            </a:xfrm>
            <a:prstGeom prst="line">
              <a:avLst/>
            </a:prstGeom>
            <a:ln w="6350">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85636536-E7D6-3DD1-B9F4-8A3D052D6A80}"/>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59" name="Group 58">
            <a:extLst>
              <a:ext uri="{FF2B5EF4-FFF2-40B4-BE49-F238E27FC236}">
                <a16:creationId xmlns:a16="http://schemas.microsoft.com/office/drawing/2014/main" id="{A3802AEC-9966-C7FC-266D-80EF31D5CC2C}"/>
              </a:ext>
            </a:extLst>
          </p:cNvPr>
          <p:cNvGrpSpPr/>
          <p:nvPr userDrawn="1"/>
        </p:nvGrpSpPr>
        <p:grpSpPr>
          <a:xfrm rot="16200000">
            <a:off x="-162498" y="3924826"/>
            <a:ext cx="180975" cy="88900"/>
            <a:chOff x="4083634" y="-110265"/>
            <a:chExt cx="180975" cy="88900"/>
          </a:xfrm>
        </p:grpSpPr>
        <p:cxnSp>
          <p:nvCxnSpPr>
            <p:cNvPr id="60" name="Straight Connector 59">
              <a:extLst>
                <a:ext uri="{FF2B5EF4-FFF2-40B4-BE49-F238E27FC236}">
                  <a16:creationId xmlns:a16="http://schemas.microsoft.com/office/drawing/2014/main" id="{C4D856EA-F6AC-4280-D969-66C210077A3A}"/>
                </a:ext>
              </a:extLst>
            </p:cNvPr>
            <p:cNvCxnSpPr/>
            <p:nvPr userDrawn="1"/>
          </p:nvCxnSpPr>
          <p:spPr>
            <a:xfrm>
              <a:off x="4083634"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D7A1BEBB-8BCD-63D7-B456-C8AD75EE7A69}"/>
                </a:ext>
              </a:extLst>
            </p:cNvPr>
            <p:cNvCxnSpPr/>
            <p:nvPr userDrawn="1"/>
          </p:nvCxnSpPr>
          <p:spPr>
            <a:xfrm>
              <a:off x="4174752" y="-110265"/>
              <a:ext cx="0" cy="88900"/>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EEAA88F8-7838-A0EF-F9A5-3AD87CA87CA6}"/>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69" name="Group 68">
            <a:extLst>
              <a:ext uri="{FF2B5EF4-FFF2-40B4-BE49-F238E27FC236}">
                <a16:creationId xmlns:a16="http://schemas.microsoft.com/office/drawing/2014/main" id="{E8ECE487-6506-E744-57E7-556F9E25FF5D}"/>
              </a:ext>
            </a:extLst>
          </p:cNvPr>
          <p:cNvGrpSpPr/>
          <p:nvPr userDrawn="1"/>
        </p:nvGrpSpPr>
        <p:grpSpPr>
          <a:xfrm>
            <a:off x="3130143" y="-125765"/>
            <a:ext cx="180975" cy="87020"/>
            <a:chOff x="4083634" y="-110265"/>
            <a:chExt cx="180975" cy="88900"/>
          </a:xfrm>
        </p:grpSpPr>
        <p:cxnSp>
          <p:nvCxnSpPr>
            <p:cNvPr id="70" name="Straight Connector 69">
              <a:extLst>
                <a:ext uri="{FF2B5EF4-FFF2-40B4-BE49-F238E27FC236}">
                  <a16:creationId xmlns:a16="http://schemas.microsoft.com/office/drawing/2014/main" id="{75B926C0-0ABB-CCF8-8178-12B1C27CA836}"/>
                </a:ext>
              </a:extLst>
            </p:cNvPr>
            <p:cNvCxnSpPr/>
            <p:nvPr userDrawn="1"/>
          </p:nvCxnSpPr>
          <p:spPr>
            <a:xfrm>
              <a:off x="4083634"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D78B312D-5544-95CC-4678-1EF6238DB081}"/>
                </a:ext>
              </a:extLst>
            </p:cNvPr>
            <p:cNvCxnSpPr>
              <a:cxnSpLocks/>
            </p:cNvCxnSpPr>
            <p:nvPr userDrawn="1"/>
          </p:nvCxnSpPr>
          <p:spPr>
            <a:xfrm>
              <a:off x="4174752" y="-110265"/>
              <a:ext cx="0" cy="88900"/>
            </a:xfrm>
            <a:prstGeom prst="line">
              <a:avLst/>
            </a:prstGeom>
            <a:ln w="6350">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7FC9FB9-A1D5-CE87-1E2B-E8C0EAB59C92}"/>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77" name="Group 76">
            <a:extLst>
              <a:ext uri="{FF2B5EF4-FFF2-40B4-BE49-F238E27FC236}">
                <a16:creationId xmlns:a16="http://schemas.microsoft.com/office/drawing/2014/main" id="{4DBB83A2-CE17-8E14-A37F-3A73A6DA31CD}"/>
              </a:ext>
            </a:extLst>
          </p:cNvPr>
          <p:cNvGrpSpPr/>
          <p:nvPr userDrawn="1"/>
        </p:nvGrpSpPr>
        <p:grpSpPr>
          <a:xfrm>
            <a:off x="2550427" y="-125765"/>
            <a:ext cx="185024" cy="87020"/>
            <a:chOff x="4081351" y="-110265"/>
            <a:chExt cx="180346" cy="88900"/>
          </a:xfrm>
        </p:grpSpPr>
        <p:cxnSp>
          <p:nvCxnSpPr>
            <p:cNvPr id="78" name="Straight Connector 77">
              <a:extLst>
                <a:ext uri="{FF2B5EF4-FFF2-40B4-BE49-F238E27FC236}">
                  <a16:creationId xmlns:a16="http://schemas.microsoft.com/office/drawing/2014/main" id="{1DFF9390-C846-7151-9FDD-A34444D4F785}"/>
                </a:ext>
              </a:extLst>
            </p:cNvPr>
            <p:cNvCxnSpPr/>
            <p:nvPr userDrawn="1"/>
          </p:nvCxnSpPr>
          <p:spPr>
            <a:xfrm>
              <a:off x="4081351"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46A0BA9-741C-CDC1-4956-01050B1425A7}"/>
                </a:ext>
              </a:extLst>
            </p:cNvPr>
            <p:cNvCxnSpPr/>
            <p:nvPr userDrawn="1"/>
          </p:nvCxnSpPr>
          <p:spPr>
            <a:xfrm>
              <a:off x="4174752" y="-110265"/>
              <a:ext cx="0" cy="88900"/>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9DEEF8C6-8D2E-FD5A-E49F-AC7D83819FB5}"/>
                </a:ext>
              </a:extLst>
            </p:cNvPr>
            <p:cNvCxnSpPr/>
            <p:nvPr userDrawn="1"/>
          </p:nvCxnSpPr>
          <p:spPr>
            <a:xfrm>
              <a:off x="4261697"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81" name="Group 80">
            <a:extLst>
              <a:ext uri="{FF2B5EF4-FFF2-40B4-BE49-F238E27FC236}">
                <a16:creationId xmlns:a16="http://schemas.microsoft.com/office/drawing/2014/main" id="{BAD3A24D-CD85-3D92-16DE-137F77009081}"/>
              </a:ext>
            </a:extLst>
          </p:cNvPr>
          <p:cNvGrpSpPr/>
          <p:nvPr userDrawn="1"/>
        </p:nvGrpSpPr>
        <p:grpSpPr>
          <a:xfrm>
            <a:off x="4851575" y="-125765"/>
            <a:ext cx="181500" cy="87020"/>
            <a:chOff x="4089458" y="-110265"/>
            <a:chExt cx="175151" cy="88900"/>
          </a:xfrm>
        </p:grpSpPr>
        <p:cxnSp>
          <p:nvCxnSpPr>
            <p:cNvPr id="82" name="Straight Connector 81">
              <a:extLst>
                <a:ext uri="{FF2B5EF4-FFF2-40B4-BE49-F238E27FC236}">
                  <a16:creationId xmlns:a16="http://schemas.microsoft.com/office/drawing/2014/main" id="{7234DA26-2C97-911E-EABF-2F279B50F015}"/>
                </a:ext>
              </a:extLst>
            </p:cNvPr>
            <p:cNvCxnSpPr/>
            <p:nvPr userDrawn="1"/>
          </p:nvCxnSpPr>
          <p:spPr>
            <a:xfrm>
              <a:off x="4089458"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DA917246-C5FE-4A90-9600-BCD91B1B79EE}"/>
                </a:ext>
              </a:extLst>
            </p:cNvPr>
            <p:cNvCxnSpPr/>
            <p:nvPr userDrawn="1"/>
          </p:nvCxnSpPr>
          <p:spPr>
            <a:xfrm>
              <a:off x="4174752" y="-110265"/>
              <a:ext cx="0" cy="88900"/>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C40BAD3C-7D30-6173-CB39-885DBA9705B6}"/>
                </a:ext>
              </a:extLst>
            </p:cNvPr>
            <p:cNvCxnSpPr/>
            <p:nvPr userDrawn="1"/>
          </p:nvCxnSpPr>
          <p:spPr>
            <a:xfrm>
              <a:off x="4264609"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85" name="Group 84">
            <a:extLst>
              <a:ext uri="{FF2B5EF4-FFF2-40B4-BE49-F238E27FC236}">
                <a16:creationId xmlns:a16="http://schemas.microsoft.com/office/drawing/2014/main" id="{ABEB26CD-370C-F116-7DB1-256B854A027F}"/>
              </a:ext>
            </a:extLst>
          </p:cNvPr>
          <p:cNvGrpSpPr/>
          <p:nvPr userDrawn="1"/>
        </p:nvGrpSpPr>
        <p:grpSpPr>
          <a:xfrm>
            <a:off x="7148594" y="-125765"/>
            <a:ext cx="185980" cy="87020"/>
            <a:chOff x="4086546" y="-110265"/>
            <a:chExt cx="175151" cy="88900"/>
          </a:xfrm>
        </p:grpSpPr>
        <p:cxnSp>
          <p:nvCxnSpPr>
            <p:cNvPr id="86" name="Straight Connector 85">
              <a:extLst>
                <a:ext uri="{FF2B5EF4-FFF2-40B4-BE49-F238E27FC236}">
                  <a16:creationId xmlns:a16="http://schemas.microsoft.com/office/drawing/2014/main" id="{D1614B9C-FDAB-C0C8-2B77-F8172C643AD9}"/>
                </a:ext>
              </a:extLst>
            </p:cNvPr>
            <p:cNvCxnSpPr/>
            <p:nvPr userDrawn="1"/>
          </p:nvCxnSpPr>
          <p:spPr>
            <a:xfrm>
              <a:off x="4086546"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3318E5F5-870A-6C08-4A26-3677423D2189}"/>
                </a:ext>
              </a:extLst>
            </p:cNvPr>
            <p:cNvCxnSpPr/>
            <p:nvPr userDrawn="1"/>
          </p:nvCxnSpPr>
          <p:spPr>
            <a:xfrm>
              <a:off x="4174752" y="-110265"/>
              <a:ext cx="0" cy="88900"/>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DFCCF464-8470-9591-DE4A-00A234D8B62C}"/>
                </a:ext>
              </a:extLst>
            </p:cNvPr>
            <p:cNvCxnSpPr/>
            <p:nvPr userDrawn="1"/>
          </p:nvCxnSpPr>
          <p:spPr>
            <a:xfrm>
              <a:off x="4261697"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89" name="Group 88">
            <a:extLst>
              <a:ext uri="{FF2B5EF4-FFF2-40B4-BE49-F238E27FC236}">
                <a16:creationId xmlns:a16="http://schemas.microsoft.com/office/drawing/2014/main" id="{D3CB2BED-8D20-824B-EF1E-CD4A877FF11E}"/>
              </a:ext>
            </a:extLst>
          </p:cNvPr>
          <p:cNvGrpSpPr/>
          <p:nvPr userDrawn="1"/>
        </p:nvGrpSpPr>
        <p:grpSpPr>
          <a:xfrm>
            <a:off x="9455870" y="-125765"/>
            <a:ext cx="184076" cy="87020"/>
            <a:chOff x="4086546" y="-110265"/>
            <a:chExt cx="175151" cy="88900"/>
          </a:xfrm>
        </p:grpSpPr>
        <p:cxnSp>
          <p:nvCxnSpPr>
            <p:cNvPr id="90" name="Straight Connector 89">
              <a:extLst>
                <a:ext uri="{FF2B5EF4-FFF2-40B4-BE49-F238E27FC236}">
                  <a16:creationId xmlns:a16="http://schemas.microsoft.com/office/drawing/2014/main" id="{E989BAB9-94DA-BA8E-F0FF-9F25B42AF34B}"/>
                </a:ext>
              </a:extLst>
            </p:cNvPr>
            <p:cNvCxnSpPr/>
            <p:nvPr userDrawn="1"/>
          </p:nvCxnSpPr>
          <p:spPr>
            <a:xfrm>
              <a:off x="4086546"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3616D40D-AFB1-8BF9-4FD9-8DA050B33553}"/>
                </a:ext>
              </a:extLst>
            </p:cNvPr>
            <p:cNvCxnSpPr/>
            <p:nvPr userDrawn="1"/>
          </p:nvCxnSpPr>
          <p:spPr>
            <a:xfrm>
              <a:off x="4174752" y="-110265"/>
              <a:ext cx="0" cy="88900"/>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44D9A5AD-2C6D-33BA-5907-A28AC2F9F4AC}"/>
                </a:ext>
              </a:extLst>
            </p:cNvPr>
            <p:cNvCxnSpPr/>
            <p:nvPr userDrawn="1"/>
          </p:nvCxnSpPr>
          <p:spPr>
            <a:xfrm>
              <a:off x="4261697"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98" name="Group 97">
            <a:extLst>
              <a:ext uri="{FF2B5EF4-FFF2-40B4-BE49-F238E27FC236}">
                <a16:creationId xmlns:a16="http://schemas.microsoft.com/office/drawing/2014/main" id="{2F6FB070-7D52-2DB4-7793-E2C32CEDDFFE}"/>
              </a:ext>
            </a:extLst>
          </p:cNvPr>
          <p:cNvGrpSpPr/>
          <p:nvPr userDrawn="1"/>
        </p:nvGrpSpPr>
        <p:grpSpPr>
          <a:xfrm>
            <a:off x="2168032" y="-125765"/>
            <a:ext cx="182901" cy="87020"/>
            <a:chOff x="4082671" y="-110265"/>
            <a:chExt cx="182901" cy="88900"/>
          </a:xfrm>
        </p:grpSpPr>
        <p:cxnSp>
          <p:nvCxnSpPr>
            <p:cNvPr id="99" name="Straight Connector 98">
              <a:extLst>
                <a:ext uri="{FF2B5EF4-FFF2-40B4-BE49-F238E27FC236}">
                  <a16:creationId xmlns:a16="http://schemas.microsoft.com/office/drawing/2014/main" id="{325FBF0A-C631-A9FB-A486-D0D0999342BF}"/>
                </a:ext>
              </a:extLst>
            </p:cNvPr>
            <p:cNvCxnSpPr/>
            <p:nvPr userDrawn="1"/>
          </p:nvCxnSpPr>
          <p:spPr>
            <a:xfrm>
              <a:off x="4082671"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EAF21E6D-0D9C-B81F-C881-00D246FC0B18}"/>
                </a:ext>
              </a:extLst>
            </p:cNvPr>
            <p:cNvCxnSpPr/>
            <p:nvPr userDrawn="1"/>
          </p:nvCxnSpPr>
          <p:spPr>
            <a:xfrm>
              <a:off x="4174752" y="-110265"/>
              <a:ext cx="0" cy="88900"/>
            </a:xfrm>
            <a:prstGeom prst="line">
              <a:avLst/>
            </a:prstGeom>
            <a:ln w="635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295FF027-FD29-2E94-BE63-0AF6DC956380}"/>
                </a:ext>
              </a:extLst>
            </p:cNvPr>
            <p:cNvCxnSpPr/>
            <p:nvPr userDrawn="1"/>
          </p:nvCxnSpPr>
          <p:spPr>
            <a:xfrm>
              <a:off x="4265572"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102" name="Group 101">
            <a:extLst>
              <a:ext uri="{FF2B5EF4-FFF2-40B4-BE49-F238E27FC236}">
                <a16:creationId xmlns:a16="http://schemas.microsoft.com/office/drawing/2014/main" id="{5415F554-EE02-3972-E9E0-CC8695CCCCB8}"/>
              </a:ext>
            </a:extLst>
          </p:cNvPr>
          <p:cNvGrpSpPr/>
          <p:nvPr userDrawn="1"/>
        </p:nvGrpSpPr>
        <p:grpSpPr>
          <a:xfrm>
            <a:off x="9840052" y="-125765"/>
            <a:ext cx="179026" cy="87020"/>
            <a:chOff x="4082671" y="-110265"/>
            <a:chExt cx="179026" cy="88900"/>
          </a:xfrm>
        </p:grpSpPr>
        <p:cxnSp>
          <p:nvCxnSpPr>
            <p:cNvPr id="103" name="Straight Connector 102">
              <a:extLst>
                <a:ext uri="{FF2B5EF4-FFF2-40B4-BE49-F238E27FC236}">
                  <a16:creationId xmlns:a16="http://schemas.microsoft.com/office/drawing/2014/main" id="{96F5296E-8A57-3D1B-F158-B1132D21853E}"/>
                </a:ext>
              </a:extLst>
            </p:cNvPr>
            <p:cNvCxnSpPr/>
            <p:nvPr userDrawn="1"/>
          </p:nvCxnSpPr>
          <p:spPr>
            <a:xfrm>
              <a:off x="4082671"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4" name="Straight Connector 103">
              <a:extLst>
                <a:ext uri="{FF2B5EF4-FFF2-40B4-BE49-F238E27FC236}">
                  <a16:creationId xmlns:a16="http://schemas.microsoft.com/office/drawing/2014/main" id="{36092D7C-7682-68F7-BB87-246B4D5BCF01}"/>
                </a:ext>
              </a:extLst>
            </p:cNvPr>
            <p:cNvCxnSpPr/>
            <p:nvPr userDrawn="1"/>
          </p:nvCxnSpPr>
          <p:spPr>
            <a:xfrm>
              <a:off x="4174752" y="-110265"/>
              <a:ext cx="0" cy="88900"/>
            </a:xfrm>
            <a:prstGeom prst="line">
              <a:avLst/>
            </a:prstGeom>
            <a:ln w="635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B80FEE63-6519-D57E-CDB2-A4142FEAC7FD}"/>
                </a:ext>
              </a:extLst>
            </p:cNvPr>
            <p:cNvCxnSpPr/>
            <p:nvPr userDrawn="1"/>
          </p:nvCxnSpPr>
          <p:spPr>
            <a:xfrm>
              <a:off x="4261697" y="-110265"/>
              <a:ext cx="0" cy="88900"/>
            </a:xfrm>
            <a:prstGeom prst="line">
              <a:avLst/>
            </a:prstGeom>
            <a:ln w="6350" cap="flat" cmpd="sng" algn="ctr">
              <a:solidFill>
                <a:schemeClr val="bg2">
                  <a:lumMod val="75000"/>
                </a:schemeClr>
              </a:solidFill>
              <a:prstDash val="solid"/>
              <a:miter lim="800000"/>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12368367"/>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 id="2147483670" r:id="rId5"/>
    <p:sldLayoutId id="2147483649" r:id="rId6"/>
    <p:sldLayoutId id="2147483660" r:id="rId7"/>
    <p:sldLayoutId id="2147483651" r:id="rId8"/>
    <p:sldLayoutId id="2147483671" r:id="rId9"/>
    <p:sldLayoutId id="2147483672" r:id="rId10"/>
    <p:sldLayoutId id="2147483708" r:id="rId11"/>
    <p:sldLayoutId id="2147483663" r:id="rId12"/>
    <p:sldLayoutId id="2147483706" r:id="rId13"/>
    <p:sldLayoutId id="2147483707" r:id="rId14"/>
    <p:sldLayoutId id="214748366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9" r:id="rId29"/>
    <p:sldLayoutId id="2147483686" r:id="rId30"/>
    <p:sldLayoutId id="2147483687" r:id="rId31"/>
    <p:sldLayoutId id="2147483688" r:id="rId32"/>
    <p:sldLayoutId id="2147483690" r:id="rId33"/>
    <p:sldLayoutId id="2147483664" r:id="rId34"/>
    <p:sldLayoutId id="2147483692" r:id="rId35"/>
    <p:sldLayoutId id="2147483698" r:id="rId36"/>
    <p:sldLayoutId id="2147483697" r:id="rId37"/>
    <p:sldLayoutId id="2147483699" r:id="rId38"/>
    <p:sldLayoutId id="2147483693" r:id="rId39"/>
    <p:sldLayoutId id="2147483700" r:id="rId40"/>
    <p:sldLayoutId id="2147483701" r:id="rId41"/>
    <p:sldLayoutId id="2147483694" r:id="rId42"/>
    <p:sldLayoutId id="2147483702" r:id="rId43"/>
    <p:sldLayoutId id="2147483695" r:id="rId44"/>
    <p:sldLayoutId id="2147483696" r:id="rId45"/>
    <p:sldLayoutId id="2147483691" r:id="rId46"/>
    <p:sldLayoutId id="2147483650" r:id="rId47"/>
    <p:sldLayoutId id="2147483652" r:id="rId48"/>
    <p:sldLayoutId id="2147483653" r:id="rId49"/>
    <p:sldLayoutId id="2147483654" r:id="rId50"/>
    <p:sldLayoutId id="2147483655" r:id="rId51"/>
    <p:sldLayoutId id="2147483656" r:id="rId52"/>
    <p:sldLayoutId id="2147483657" r:id="rId53"/>
    <p:sldLayoutId id="2147483665" r:id="rId54"/>
    <p:sldLayoutId id="2147483703" r:id="rId55"/>
    <p:sldLayoutId id="2147483704" r:id="rId56"/>
    <p:sldLayoutId id="2147483705" r:id="rId57"/>
    <p:sldLayoutId id="2147483666" r:id="rId58"/>
  </p:sldLayoutIdLst>
  <p:hf hdr="0" ftr="0" dt="0"/>
  <p:txStyles>
    <p:title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Calibri" panose="020F0502020204030204" pitchFamily="34" charset="0"/>
        <a:buChar char="​"/>
        <a:defRPr sz="2000" kern="1200">
          <a:solidFill>
            <a:schemeClr val="tx1"/>
          </a:solidFill>
          <a:latin typeface="+mn-lt"/>
          <a:ea typeface="+mn-ea"/>
          <a:cs typeface="+mn-cs"/>
        </a:defRPr>
      </a:lvl1pPr>
      <a:lvl2pPr marL="274320" indent="-274320" algn="l" defTabSz="914400" rtl="0" eaLnBrk="1" latinLnBrk="0" hangingPunct="1">
        <a:lnSpc>
          <a:spcPct val="100000"/>
        </a:lnSpc>
        <a:spcBef>
          <a:spcPts val="600"/>
        </a:spcBef>
        <a:buFont typeface="Wingdings" panose="05000000000000000000" pitchFamily="2" charset="2"/>
        <a:buChar char="§"/>
        <a:defRPr sz="2000" kern="1200">
          <a:solidFill>
            <a:schemeClr val="tx1"/>
          </a:solidFill>
          <a:latin typeface="+mn-lt"/>
          <a:ea typeface="+mn-ea"/>
          <a:cs typeface="+mn-cs"/>
        </a:defRPr>
      </a:lvl2pPr>
      <a:lvl3pPr marL="548640" indent="-274320" algn="l" defTabSz="914400" rtl="0" eaLnBrk="1" latinLnBrk="0" hangingPunct="1">
        <a:lnSpc>
          <a:spcPct val="100000"/>
        </a:lnSpc>
        <a:spcBef>
          <a:spcPts val="600"/>
        </a:spcBef>
        <a:buFont typeface="Arial" panose="020B0604020202020204" pitchFamily="34" charset="0"/>
        <a:buChar char="–"/>
        <a:defRPr sz="2000" kern="1200">
          <a:solidFill>
            <a:schemeClr val="tx1"/>
          </a:solidFill>
          <a:latin typeface="+mn-lt"/>
          <a:ea typeface="+mn-ea"/>
          <a:cs typeface="+mn-cs"/>
        </a:defRPr>
      </a:lvl3pPr>
      <a:lvl4pPr marL="822960" indent="-27432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4pPr>
      <a:lvl5pPr marL="1097280" indent="-27432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62">
          <p15:clr>
            <a:srgbClr val="F26B43"/>
          </p15:clr>
        </p15:guide>
        <p15:guide id="2" pos="272">
          <p15:clr>
            <a:srgbClr val="F26B43"/>
          </p15:clr>
        </p15:guide>
        <p15:guide id="4" orient="horz" pos="3842">
          <p15:clr>
            <a:srgbClr val="F26B43"/>
          </p15:clr>
        </p15:guide>
        <p15:guide id="5" pos="7407">
          <p15:clr>
            <a:srgbClr val="F26B43"/>
          </p15:clr>
        </p15:guide>
        <p15:guide id="6" orient="horz" pos="32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5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51.xml"/><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51.xml"/><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51.xml"/><Relationship Id="rId5" Type="http://schemas.openxmlformats.org/officeDocument/2006/relationships/image" Target="../media/image8.emf"/><Relationship Id="rId4" Type="http://schemas.openxmlformats.org/officeDocument/2006/relationships/chart" Target="../charts/chart5.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51.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BB2B9-4054-26BD-5000-DF56C8753F3D}"/>
            </a:ext>
          </a:extLst>
        </p:cNvPr>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49CDD0CC-6CB2-AED7-1333-608307CDAFCD}"/>
              </a:ext>
            </a:extLst>
          </p:cNvPr>
          <p:cNvGraphicFramePr>
            <a:graphicFrameLocks/>
          </p:cNvGraphicFramePr>
          <p:nvPr>
            <p:extLst>
              <p:ext uri="{D42A27DB-BD31-4B8C-83A1-F6EECF244321}">
                <p14:modId xmlns:p14="http://schemas.microsoft.com/office/powerpoint/2010/main" val="1700065409"/>
              </p:ext>
            </p:extLst>
          </p:nvPr>
        </p:nvGraphicFramePr>
        <p:xfrm>
          <a:off x="297696" y="3958915"/>
          <a:ext cx="4189110" cy="1519200"/>
        </p:xfrm>
        <a:graphic>
          <a:graphicData uri="http://schemas.openxmlformats.org/drawingml/2006/chart">
            <c:chart xmlns:c="http://schemas.openxmlformats.org/drawingml/2006/chart" xmlns:r="http://schemas.openxmlformats.org/officeDocument/2006/relationships" r:id="rId3"/>
          </a:graphicData>
        </a:graphic>
      </p:graphicFrame>
      <p:grpSp>
        <p:nvGrpSpPr>
          <p:cNvPr id="84" name="Group 83">
            <a:extLst>
              <a:ext uri="{FF2B5EF4-FFF2-40B4-BE49-F238E27FC236}">
                <a16:creationId xmlns:a16="http://schemas.microsoft.com/office/drawing/2014/main" id="{26903578-3EA2-32F0-B4F5-6EEA2A71D81F}"/>
              </a:ext>
            </a:extLst>
          </p:cNvPr>
          <p:cNvGrpSpPr/>
          <p:nvPr/>
        </p:nvGrpSpPr>
        <p:grpSpPr>
          <a:xfrm>
            <a:off x="717798" y="5292039"/>
            <a:ext cx="3133723" cy="331431"/>
            <a:chOff x="717798" y="5292039"/>
            <a:chExt cx="3133723" cy="331431"/>
          </a:xfrm>
        </p:grpSpPr>
        <p:grpSp>
          <p:nvGrpSpPr>
            <p:cNvPr id="10" name="Group 9">
              <a:extLst>
                <a:ext uri="{FF2B5EF4-FFF2-40B4-BE49-F238E27FC236}">
                  <a16:creationId xmlns:a16="http://schemas.microsoft.com/office/drawing/2014/main" id="{1EC1663D-B709-39D1-CF00-64FB7C7DEC7E}"/>
                </a:ext>
              </a:extLst>
            </p:cNvPr>
            <p:cNvGrpSpPr/>
            <p:nvPr/>
          </p:nvGrpSpPr>
          <p:grpSpPr>
            <a:xfrm rot="5400000">
              <a:off x="1239145" y="4770692"/>
              <a:ext cx="259147" cy="1301842"/>
              <a:chOff x="1673897" y="5559089"/>
              <a:chExt cx="786561" cy="495344"/>
            </a:xfrm>
          </p:grpSpPr>
          <p:sp>
            <p:nvSpPr>
              <p:cNvPr id="47" name="TextBox 46">
                <a:extLst>
                  <a:ext uri="{FF2B5EF4-FFF2-40B4-BE49-F238E27FC236}">
                    <a16:creationId xmlns:a16="http://schemas.microsoft.com/office/drawing/2014/main" id="{C4483C63-BA54-05E2-68FB-A727E93A02C2}"/>
                  </a:ext>
                </a:extLst>
              </p:cNvPr>
              <p:cNvSpPr txBox="1"/>
              <p:nvPr/>
            </p:nvSpPr>
            <p:spPr>
              <a:xfrm rot="16200000">
                <a:off x="2073072" y="5667046"/>
                <a:ext cx="495344" cy="279429"/>
              </a:xfrm>
              <a:prstGeom prst="rect">
                <a:avLst/>
              </a:prstGeom>
              <a:noFill/>
            </p:spPr>
            <p:txBody>
              <a:bodyPr wrap="square" lIns="0" tIns="0" rIns="0" bIns="0" rtlCol="0">
                <a:spAutoFit/>
              </a:bodyPr>
              <a:lstStyle/>
              <a:p>
                <a:pPr algn="l"/>
                <a:r>
                  <a:rPr lang="en-US" sz="1050" b="1" dirty="0">
                    <a:solidFill>
                      <a:srgbClr val="50BDFF"/>
                    </a:solidFill>
                  </a:rPr>
                  <a:t>30.5%</a:t>
                </a:r>
              </a:p>
            </p:txBody>
          </p:sp>
          <p:cxnSp>
            <p:nvCxnSpPr>
              <p:cNvPr id="68" name="Straight Connector 67">
                <a:extLst>
                  <a:ext uri="{FF2B5EF4-FFF2-40B4-BE49-F238E27FC236}">
                    <a16:creationId xmlns:a16="http://schemas.microsoft.com/office/drawing/2014/main" id="{ECE48895-2382-11DB-AD5B-FD4608BDDF38}"/>
                  </a:ext>
                </a:extLst>
              </p:cNvPr>
              <p:cNvCxnSpPr/>
              <p:nvPr/>
            </p:nvCxnSpPr>
            <p:spPr>
              <a:xfrm>
                <a:off x="1673897" y="6001400"/>
                <a:ext cx="425153" cy="0"/>
              </a:xfrm>
              <a:prstGeom prst="line">
                <a:avLst/>
              </a:prstGeom>
              <a:ln w="12700">
                <a:solidFill>
                  <a:srgbClr val="50BDFF"/>
                </a:solidFill>
                <a:prstDash val="sysDot"/>
              </a:ln>
            </p:spPr>
            <p:style>
              <a:lnRef idx="2">
                <a:schemeClr val="accent1"/>
              </a:lnRef>
              <a:fillRef idx="0">
                <a:schemeClr val="accent1"/>
              </a:fillRef>
              <a:effectRef idx="1">
                <a:schemeClr val="accent1"/>
              </a:effectRef>
              <a:fontRef idx="minor">
                <a:schemeClr val="tx1"/>
              </a:fontRef>
            </p:style>
          </p:cxnSp>
        </p:grpSp>
        <p:grpSp>
          <p:nvGrpSpPr>
            <p:cNvPr id="11" name="Group 10">
              <a:extLst>
                <a:ext uri="{FF2B5EF4-FFF2-40B4-BE49-F238E27FC236}">
                  <a16:creationId xmlns:a16="http://schemas.microsoft.com/office/drawing/2014/main" id="{71A7E1A4-D2E5-015D-0420-42C53554CD4E}"/>
                </a:ext>
              </a:extLst>
            </p:cNvPr>
            <p:cNvGrpSpPr/>
            <p:nvPr/>
          </p:nvGrpSpPr>
          <p:grpSpPr>
            <a:xfrm rot="5400000">
              <a:off x="2751762" y="5139305"/>
              <a:ext cx="249582" cy="574181"/>
              <a:chOff x="1963655" y="5035471"/>
              <a:chExt cx="757527" cy="218473"/>
            </a:xfrm>
          </p:grpSpPr>
          <p:sp>
            <p:nvSpPr>
              <p:cNvPr id="39" name="TextBox 38">
                <a:extLst>
                  <a:ext uri="{FF2B5EF4-FFF2-40B4-BE49-F238E27FC236}">
                    <a16:creationId xmlns:a16="http://schemas.microsoft.com/office/drawing/2014/main" id="{7477FD2E-6AB0-1BED-5698-4DA7A98D4F63}"/>
                  </a:ext>
                </a:extLst>
              </p:cNvPr>
              <p:cNvSpPr txBox="1"/>
              <p:nvPr/>
            </p:nvSpPr>
            <p:spPr>
              <a:xfrm rot="16200000">
                <a:off x="2472231" y="5004994"/>
                <a:ext cx="218473" cy="279428"/>
              </a:xfrm>
              <a:prstGeom prst="rect">
                <a:avLst/>
              </a:prstGeom>
              <a:noFill/>
            </p:spPr>
            <p:txBody>
              <a:bodyPr wrap="square" lIns="0" tIns="0" rIns="0" bIns="0" rtlCol="0">
                <a:spAutoFit/>
              </a:bodyPr>
              <a:lstStyle/>
              <a:p>
                <a:pPr algn="l"/>
                <a:r>
                  <a:rPr lang="en-US" sz="1050" b="1" dirty="0">
                    <a:solidFill>
                      <a:srgbClr val="91E17D"/>
                    </a:solidFill>
                  </a:rPr>
                  <a:t>8.6% </a:t>
                </a:r>
              </a:p>
            </p:txBody>
          </p:sp>
          <p:cxnSp>
            <p:nvCxnSpPr>
              <p:cNvPr id="41" name="Straight Connector 40">
                <a:extLst>
                  <a:ext uri="{FF2B5EF4-FFF2-40B4-BE49-F238E27FC236}">
                    <a16:creationId xmlns:a16="http://schemas.microsoft.com/office/drawing/2014/main" id="{B3DC6D96-D37C-90F1-B1AA-F9ACBEE42F24}"/>
                  </a:ext>
                </a:extLst>
              </p:cNvPr>
              <p:cNvCxnSpPr/>
              <p:nvPr/>
            </p:nvCxnSpPr>
            <p:spPr>
              <a:xfrm>
                <a:off x="1963655" y="5226184"/>
                <a:ext cx="425153" cy="0"/>
              </a:xfrm>
              <a:prstGeom prst="line">
                <a:avLst/>
              </a:prstGeom>
              <a:ln w="12700">
                <a:solidFill>
                  <a:srgbClr val="91E17D"/>
                </a:solidFill>
                <a:prstDash val="sysDot"/>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15172CED-0C30-E092-CD1E-C77E8B40DA6B}"/>
                </a:ext>
              </a:extLst>
            </p:cNvPr>
            <p:cNvGrpSpPr/>
            <p:nvPr/>
          </p:nvGrpSpPr>
          <p:grpSpPr>
            <a:xfrm rot="5400000">
              <a:off x="3451466" y="5223415"/>
              <a:ext cx="325365" cy="474745"/>
              <a:chOff x="2060180" y="4849371"/>
              <a:chExt cx="987542" cy="180638"/>
            </a:xfrm>
          </p:grpSpPr>
          <p:sp>
            <p:nvSpPr>
              <p:cNvPr id="32" name="TextBox 31">
                <a:extLst>
                  <a:ext uri="{FF2B5EF4-FFF2-40B4-BE49-F238E27FC236}">
                    <a16:creationId xmlns:a16="http://schemas.microsoft.com/office/drawing/2014/main" id="{49053174-A4D1-284F-9D14-8230BC6E88D9}"/>
                  </a:ext>
                </a:extLst>
              </p:cNvPr>
              <p:cNvSpPr txBox="1"/>
              <p:nvPr/>
            </p:nvSpPr>
            <p:spPr>
              <a:xfrm rot="16200000">
                <a:off x="2712186" y="4694473"/>
                <a:ext cx="180638" cy="490434"/>
              </a:xfrm>
              <a:prstGeom prst="rect">
                <a:avLst/>
              </a:prstGeom>
              <a:noFill/>
            </p:spPr>
            <p:txBody>
              <a:bodyPr wrap="square" lIns="0" tIns="0" rIns="0" bIns="0" rtlCol="0">
                <a:spAutoFit/>
              </a:bodyPr>
              <a:lstStyle/>
              <a:p>
                <a:pPr algn="l"/>
                <a:r>
                  <a:rPr lang="en-US" sz="1050" b="1" dirty="0">
                    <a:solidFill>
                      <a:srgbClr val="08BF6F"/>
                    </a:solidFill>
                  </a:rPr>
                  <a:t>32.7%</a:t>
                </a:r>
              </a:p>
            </p:txBody>
          </p:sp>
          <p:cxnSp>
            <p:nvCxnSpPr>
              <p:cNvPr id="38" name="Straight Connector 37">
                <a:extLst>
                  <a:ext uri="{FF2B5EF4-FFF2-40B4-BE49-F238E27FC236}">
                    <a16:creationId xmlns:a16="http://schemas.microsoft.com/office/drawing/2014/main" id="{114FB0C4-B34A-6F3B-F602-86EB4A37488D}"/>
                  </a:ext>
                </a:extLst>
              </p:cNvPr>
              <p:cNvCxnSpPr/>
              <p:nvPr/>
            </p:nvCxnSpPr>
            <p:spPr>
              <a:xfrm>
                <a:off x="2060180" y="4976738"/>
                <a:ext cx="425152" cy="0"/>
              </a:xfrm>
              <a:prstGeom prst="line">
                <a:avLst/>
              </a:prstGeom>
              <a:ln w="12700">
                <a:solidFill>
                  <a:srgbClr val="08BF6F"/>
                </a:solidFill>
                <a:prstDash val="sysDot"/>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03B9CA51-3E78-C178-FAF7-AE32BA45FBE5}"/>
                </a:ext>
              </a:extLst>
            </p:cNvPr>
            <p:cNvGrpSpPr/>
            <p:nvPr/>
          </p:nvGrpSpPr>
          <p:grpSpPr>
            <a:xfrm rot="5400000">
              <a:off x="1865353" y="5200710"/>
              <a:ext cx="320353" cy="503016"/>
              <a:chOff x="1808080" y="5426085"/>
              <a:chExt cx="972326" cy="191395"/>
            </a:xfrm>
          </p:grpSpPr>
          <p:sp>
            <p:nvSpPr>
              <p:cNvPr id="28" name="TextBox 27">
                <a:extLst>
                  <a:ext uri="{FF2B5EF4-FFF2-40B4-BE49-F238E27FC236}">
                    <a16:creationId xmlns:a16="http://schemas.microsoft.com/office/drawing/2014/main" id="{6903D59E-32EB-746E-3CA5-C7F0D3A96D1E}"/>
                  </a:ext>
                </a:extLst>
              </p:cNvPr>
              <p:cNvSpPr txBox="1"/>
              <p:nvPr/>
            </p:nvSpPr>
            <p:spPr>
              <a:xfrm rot="16200000">
                <a:off x="2439493" y="5276567"/>
                <a:ext cx="191395" cy="490431"/>
              </a:xfrm>
              <a:prstGeom prst="rect">
                <a:avLst/>
              </a:prstGeom>
              <a:noFill/>
            </p:spPr>
            <p:txBody>
              <a:bodyPr wrap="square" lIns="0" tIns="0" rIns="0" bIns="0" rtlCol="0">
                <a:spAutoFit/>
              </a:bodyPr>
              <a:lstStyle/>
              <a:p>
                <a:pPr algn="l"/>
                <a:r>
                  <a:rPr lang="en-US" sz="1050" b="1" dirty="0">
                    <a:solidFill>
                      <a:srgbClr val="0078D4"/>
                    </a:solidFill>
                  </a:rPr>
                  <a:t>25.0% </a:t>
                </a:r>
              </a:p>
            </p:txBody>
          </p:sp>
          <p:cxnSp>
            <p:nvCxnSpPr>
              <p:cNvPr id="29" name="Straight Connector 28">
                <a:extLst>
                  <a:ext uri="{FF2B5EF4-FFF2-40B4-BE49-F238E27FC236}">
                    <a16:creationId xmlns:a16="http://schemas.microsoft.com/office/drawing/2014/main" id="{DF698E40-8049-DBB5-D2BC-7747AB419AEA}"/>
                  </a:ext>
                </a:extLst>
              </p:cNvPr>
              <p:cNvCxnSpPr/>
              <p:nvPr/>
            </p:nvCxnSpPr>
            <p:spPr>
              <a:xfrm>
                <a:off x="1808080" y="5566554"/>
                <a:ext cx="425153" cy="0"/>
              </a:xfrm>
              <a:prstGeom prst="line">
                <a:avLst/>
              </a:prstGeom>
              <a:ln w="12700">
                <a:solidFill>
                  <a:schemeClr val="accent1"/>
                </a:solidFill>
                <a:prstDash val="sysDot"/>
              </a:ln>
            </p:spPr>
            <p:style>
              <a:lnRef idx="2">
                <a:schemeClr val="accent1"/>
              </a:lnRef>
              <a:fillRef idx="0">
                <a:schemeClr val="accent1"/>
              </a:fillRef>
              <a:effectRef idx="1">
                <a:schemeClr val="accent1"/>
              </a:effectRef>
              <a:fontRef idx="minor">
                <a:schemeClr val="tx1"/>
              </a:fontRef>
            </p:style>
          </p:cxnSp>
        </p:grpSp>
      </p:grpSp>
      <p:sp>
        <p:nvSpPr>
          <p:cNvPr id="16" name="TextBox 15">
            <a:extLst>
              <a:ext uri="{FF2B5EF4-FFF2-40B4-BE49-F238E27FC236}">
                <a16:creationId xmlns:a16="http://schemas.microsoft.com/office/drawing/2014/main" id="{EF3F6C24-4502-6315-9AF7-64489BDCCB2E}"/>
              </a:ext>
            </a:extLst>
          </p:cNvPr>
          <p:cNvSpPr txBox="1"/>
          <p:nvPr/>
        </p:nvSpPr>
        <p:spPr>
          <a:xfrm>
            <a:off x="1381125" y="208605"/>
            <a:ext cx="9197578" cy="549616"/>
          </a:xfrm>
          <a:prstGeom prst="rect">
            <a:avLst/>
          </a:prstGeom>
          <a:noFill/>
        </p:spPr>
        <p:txBody>
          <a:bodyPr wrap="square">
            <a:noAutofit/>
          </a:bodyPr>
          <a:lstStyle/>
          <a:p>
            <a:pPr algn="ctr"/>
            <a:r>
              <a:rPr lang="en-US" sz="1875" b="1" dirty="0"/>
              <a:t>Kidney Transplants in the United States:  A Clinical and Financial Assessment in the Medicare FFS population</a:t>
            </a:r>
            <a:endParaRPr lang="en-US" sz="2250" b="1" dirty="0">
              <a:latin typeface="Arial" panose="020B0604020202020204" pitchFamily="34" charset="0"/>
              <a:ea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8275E11D-1EDA-57EC-8FAE-A2277431305B}"/>
              </a:ext>
            </a:extLst>
          </p:cNvPr>
          <p:cNvSpPr txBox="1"/>
          <p:nvPr/>
        </p:nvSpPr>
        <p:spPr>
          <a:xfrm>
            <a:off x="8642238" y="6043837"/>
            <a:ext cx="3422695" cy="479298"/>
          </a:xfrm>
          <a:prstGeom prst="rect">
            <a:avLst/>
          </a:prstGeom>
          <a:noFill/>
        </p:spPr>
        <p:txBody>
          <a:bodyPr wrap="square" rtlCol="0">
            <a:spAutoFit/>
          </a:bodyPr>
          <a:lstStyle/>
          <a:p>
            <a:pPr>
              <a:lnSpc>
                <a:spcPct val="115000"/>
              </a:lnSpc>
              <a:spcBef>
                <a:spcPts val="278"/>
              </a:spcBef>
              <a:spcAft>
                <a:spcPts val="278"/>
              </a:spcAft>
              <a:buClr>
                <a:srgbClr val="156082"/>
              </a:buClr>
              <a:buSzPct val="100000"/>
              <a:defRPr/>
            </a:pPr>
            <a:r>
              <a:rPr lang="en-US" sz="750" dirty="0">
                <a:latin typeface="Arial" panose="020B0604020202020204" pitchFamily="34" charset="0"/>
                <a:cs typeface="Times New Roman" panose="02020603050405020304" pitchFamily="18" charset="0"/>
              </a:rPr>
              <a:t>Source: Authors’ analysis of 2025 OPTN data</a:t>
            </a:r>
            <a:r>
              <a:rPr lang="en-US" sz="750" baseline="30000" dirty="0">
                <a:latin typeface="Arial" panose="020B0604020202020204" pitchFamily="34" charset="0"/>
                <a:cs typeface="Times New Roman" panose="02020603050405020304" pitchFamily="18" charset="0"/>
              </a:rPr>
              <a:t>11 </a:t>
            </a:r>
            <a:r>
              <a:rPr lang="en-US" sz="750" dirty="0">
                <a:latin typeface="Arial" panose="020B0604020202020204" pitchFamily="34" charset="0"/>
                <a:cs typeface="Times New Roman" panose="02020603050405020304" pitchFamily="18" charset="0"/>
              </a:rPr>
              <a:t>with All-Payer transplants and kidney transplant hospitals, cross-referenced with IOTA participant data</a:t>
            </a:r>
            <a:r>
              <a:rPr lang="en-US" sz="750" baseline="30000" dirty="0">
                <a:latin typeface="Arial" panose="020B0604020202020204" pitchFamily="34" charset="0"/>
                <a:cs typeface="Times New Roman" panose="02020603050405020304" pitchFamily="18" charset="0"/>
              </a:rPr>
              <a:t>3</a:t>
            </a:r>
            <a:r>
              <a:rPr lang="en-US" sz="750" dirty="0">
                <a:latin typeface="Arial" panose="020B0604020202020204" pitchFamily="34" charset="0"/>
                <a:cs typeface="Times New Roman" panose="02020603050405020304" pitchFamily="18" charset="0"/>
              </a:rPr>
              <a:t>. </a:t>
            </a:r>
            <a:endParaRPr lang="en-US" sz="750" baseline="30000" dirty="0">
              <a:latin typeface="Arial" panose="020B060402020202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74ADDD26-36E9-6B42-DB75-6C320526FD53}"/>
              </a:ext>
            </a:extLst>
          </p:cNvPr>
          <p:cNvSpPr txBox="1"/>
          <p:nvPr/>
        </p:nvSpPr>
        <p:spPr>
          <a:xfrm>
            <a:off x="945340" y="2739717"/>
            <a:ext cx="10509541" cy="409446"/>
          </a:xfrm>
          <a:prstGeom prst="rect">
            <a:avLst/>
          </a:prstGeom>
          <a:noFill/>
        </p:spPr>
        <p:txBody>
          <a:bodyPr wrap="square">
            <a:noAutofit/>
          </a:bodyPr>
          <a:lstStyle/>
          <a:p>
            <a:pPr algn="ctr"/>
            <a:r>
              <a:rPr lang="en-US" sz="1500" b="1" dirty="0">
                <a:latin typeface="Arial" panose="020B0604020202020204" pitchFamily="34" charset="0"/>
                <a:ea typeface="Arial" panose="020B0604020202020204" pitchFamily="34" charset="0"/>
                <a:cs typeface="Arial" panose="020B0604020202020204" pitchFamily="34" charset="0"/>
              </a:rPr>
              <a:t>THE LANDSCAPE OF KIDNEY TRANSPLANTS IN THE U.S. (2025)</a:t>
            </a:r>
          </a:p>
        </p:txBody>
      </p:sp>
      <p:sp>
        <p:nvSpPr>
          <p:cNvPr id="4" name="TextBox 3">
            <a:extLst>
              <a:ext uri="{FF2B5EF4-FFF2-40B4-BE49-F238E27FC236}">
                <a16:creationId xmlns:a16="http://schemas.microsoft.com/office/drawing/2014/main" id="{7B22C4B6-8691-EC33-47A0-A6332D52FEEF}"/>
              </a:ext>
            </a:extLst>
          </p:cNvPr>
          <p:cNvSpPr txBox="1"/>
          <p:nvPr/>
        </p:nvSpPr>
        <p:spPr>
          <a:xfrm>
            <a:off x="638467" y="879940"/>
            <a:ext cx="11306655" cy="276999"/>
          </a:xfrm>
          <a:prstGeom prst="rect">
            <a:avLst/>
          </a:prstGeom>
          <a:solidFill>
            <a:schemeClr val="tx1"/>
          </a:solidFill>
        </p:spPr>
        <p:txBody>
          <a:bodyPr wrap="square" rtlCol="0">
            <a:spAutoFit/>
          </a:bodyPr>
          <a:lstStyle/>
          <a:p>
            <a:pPr algn="ctr"/>
            <a:r>
              <a:rPr lang="en-US" sz="1200" b="1" dirty="0">
                <a:solidFill>
                  <a:schemeClr val="bg1"/>
                </a:solidFill>
                <a:latin typeface="Arial" panose="020B0604020202020204" pitchFamily="34" charset="0"/>
                <a:cs typeface="Arial" panose="020B0604020202020204" pitchFamily="34" charset="0"/>
              </a:rPr>
              <a:t>Commissioned by Sanofi U.S.</a:t>
            </a:r>
          </a:p>
        </p:txBody>
      </p:sp>
      <p:sp>
        <p:nvSpPr>
          <p:cNvPr id="5" name="TextBox 4">
            <a:extLst>
              <a:ext uri="{FF2B5EF4-FFF2-40B4-BE49-F238E27FC236}">
                <a16:creationId xmlns:a16="http://schemas.microsoft.com/office/drawing/2014/main" id="{D7BE4784-46E6-54DC-D75C-45FDD876C93B}"/>
              </a:ext>
            </a:extLst>
          </p:cNvPr>
          <p:cNvSpPr txBox="1"/>
          <p:nvPr/>
        </p:nvSpPr>
        <p:spPr>
          <a:xfrm>
            <a:off x="486471" y="1210088"/>
            <a:ext cx="11421247" cy="436273"/>
          </a:xfrm>
          <a:prstGeom prst="rect">
            <a:avLst/>
          </a:prstGeom>
          <a:noFill/>
        </p:spPr>
        <p:txBody>
          <a:bodyPr wrap="square" lIns="0" rIns="0">
            <a:spAutoFit/>
          </a:bodyPr>
          <a:lstStyle/>
          <a:p>
            <a:pPr algn="ctr">
              <a:spcAft>
                <a:spcPts val="563"/>
              </a:spcAft>
            </a:pPr>
            <a:r>
              <a:rPr lang="en-US" sz="891" b="1" dirty="0">
                <a:latin typeface="Arial" panose="020B0604020202020204" pitchFamily="34" charset="0"/>
                <a:cs typeface="Arial" panose="020B0604020202020204" pitchFamily="34" charset="0"/>
              </a:rPr>
              <a:t>Intended for payers, formulary committees, or other similar entities for purposes of population-based drug selection, coverage, and/or reimbursement decision making, pursuant to FD&amp;C Act Section 502(a).</a:t>
            </a:r>
          </a:p>
          <a:p>
            <a:pPr algn="ctr">
              <a:spcAft>
                <a:spcPts val="563"/>
              </a:spcAft>
            </a:pPr>
            <a:r>
              <a:rPr lang="en-US" sz="844" b="1" dirty="0">
                <a:latin typeface="Arial" panose="020B0604020202020204" pitchFamily="34" charset="0"/>
                <a:cs typeface="Arial" panose="020B0604020202020204" pitchFamily="34" charset="0"/>
              </a:rPr>
              <a:t>AUTHORS</a:t>
            </a:r>
            <a:r>
              <a:rPr lang="en-US" sz="844" dirty="0">
                <a:latin typeface="Arial" panose="020B0604020202020204" pitchFamily="34" charset="0"/>
                <a:cs typeface="Arial" panose="020B0604020202020204" pitchFamily="34" charset="0"/>
              </a:rPr>
              <a:t>: </a:t>
            </a:r>
            <a:r>
              <a:rPr lang="en-US" sz="844" kern="0" dirty="0">
                <a:latin typeface="Arial" panose="020B0604020202020204" pitchFamily="34" charset="0"/>
                <a:cs typeface="Arial" panose="020B0604020202020204" pitchFamily="34" charset="0"/>
              </a:rPr>
              <a:t>Charmaine Girdish, MPH, Healthcare Consultant; Gabriela Dieguez, FSA, MAAA, Principal and Consulting Actuary; and Carol Bazell, MD, MPH, Principal. Milliman, Inc. June 2026.</a:t>
            </a:r>
          </a:p>
        </p:txBody>
      </p:sp>
      <p:sp>
        <p:nvSpPr>
          <p:cNvPr id="6" name="TextBox 5">
            <a:extLst>
              <a:ext uri="{FF2B5EF4-FFF2-40B4-BE49-F238E27FC236}">
                <a16:creationId xmlns:a16="http://schemas.microsoft.com/office/drawing/2014/main" id="{E529A98D-D3D0-DE80-01B4-A53C411B7F58}"/>
              </a:ext>
            </a:extLst>
          </p:cNvPr>
          <p:cNvSpPr txBox="1"/>
          <p:nvPr/>
        </p:nvSpPr>
        <p:spPr>
          <a:xfrm>
            <a:off x="436647" y="1685502"/>
            <a:ext cx="11471071" cy="962123"/>
          </a:xfrm>
          <a:prstGeom prst="rect">
            <a:avLst/>
          </a:prstGeom>
          <a:noFill/>
        </p:spPr>
        <p:txBody>
          <a:bodyPr wrap="square" rtlCol="0">
            <a:spAutoFit/>
          </a:bodyPr>
          <a:lstStyle/>
          <a:p>
            <a:pPr>
              <a:lnSpc>
                <a:spcPct val="115000"/>
              </a:lnSpc>
            </a:pPr>
            <a:r>
              <a:rPr lang="en-US" sz="1000" kern="100" dirty="0">
                <a:latin typeface="Arial" panose="020B0604020202020204" pitchFamily="34" charset="0"/>
                <a:ea typeface="Aptos" panose="020B0004020202020204" pitchFamily="34" charset="0"/>
                <a:cs typeface="Arial" panose="020B0604020202020204" pitchFamily="34" charset="0"/>
              </a:rPr>
              <a:t>In </a:t>
            </a:r>
            <a:r>
              <a:rPr lang="en-US" sz="1000" dirty="0">
                <a:latin typeface="Arial" panose="020B0604020202020204" pitchFamily="34" charset="0"/>
                <a:cs typeface="Arial" panose="020B0604020202020204" pitchFamily="34" charset="0"/>
              </a:rPr>
              <a:t>fiscal year (FY) 2025, Medicare fee-for-service (FFS) remained the dominant payer for kidney transplant admissions, though Medicare Advantage (MA) enrollment among individuals with End‑Stage Renal Disease (ESRD) doubled from 2020 to 2024 following the 21st Century Cures Act, which expanded eligibility to all ESRD beneficiaries in 2021</a:t>
            </a:r>
            <a:r>
              <a:rPr lang="en-US" sz="1000" baseline="30000" dirty="0">
                <a:latin typeface="Arial" panose="020B0604020202020204" pitchFamily="34" charset="0"/>
                <a:cs typeface="Arial" panose="020B0604020202020204" pitchFamily="34" charset="0"/>
              </a:rPr>
              <a:t>1,2</a:t>
            </a:r>
            <a:r>
              <a:rPr lang="en-US" sz="1000" dirty="0">
                <a:latin typeface="Arial" panose="020B0604020202020204" pitchFamily="34" charset="0"/>
                <a:cs typeface="Arial" panose="020B0604020202020204" pitchFamily="34" charset="0"/>
              </a:rPr>
              <a:t>. A key Medicare initiative is the Increasing Organ Transplant Access (IOTA) Model</a:t>
            </a:r>
            <a:r>
              <a:rPr lang="en-US" sz="1000" baseline="30000" dirty="0">
                <a:latin typeface="Arial" panose="020B0604020202020204" pitchFamily="34" charset="0"/>
                <a:cs typeface="Arial" panose="020B0604020202020204" pitchFamily="34" charset="0"/>
              </a:rPr>
              <a:t>3</a:t>
            </a:r>
            <a:r>
              <a:rPr lang="en-US" sz="1000" dirty="0">
                <a:latin typeface="Arial" panose="020B0604020202020204" pitchFamily="34" charset="0"/>
                <a:cs typeface="Arial" panose="020B0604020202020204" pitchFamily="34" charset="0"/>
              </a:rPr>
              <a:t> — a six-year, mandatory model that began July 1, 2025—which incentivizes certain hospitals to increase the number of kidney transplants by maximizing use of deceased donor kidneys, facilitating more living donor transplants, and improving quality of care. In this evolving policy and payer environment, we examined the kidney transplant landscape and assessed kidney transplant admission financial information under the Inpatient Prospective Payment System (IPPS)</a:t>
            </a:r>
            <a:r>
              <a:rPr lang="en-US" sz="1000" baseline="30000" dirty="0">
                <a:latin typeface="Arial" panose="020B0604020202020204" pitchFamily="34" charset="0"/>
                <a:cs typeface="Arial" panose="020B0604020202020204" pitchFamily="34" charset="0"/>
              </a:rPr>
              <a:t>4 </a:t>
            </a:r>
            <a:r>
              <a:rPr lang="en-US" sz="1000" dirty="0">
                <a:latin typeface="Arial" panose="020B0604020202020204" pitchFamily="34" charset="0"/>
                <a:cs typeface="Arial" panose="020B0604020202020204" pitchFamily="34" charset="0"/>
              </a:rPr>
              <a:t>and hospital internal resource costs for Medicare FFS beneficiaries in FY 2025.</a:t>
            </a:r>
          </a:p>
        </p:txBody>
      </p:sp>
      <p:cxnSp>
        <p:nvCxnSpPr>
          <p:cNvPr id="7" name="Straight Connector 6">
            <a:extLst>
              <a:ext uri="{FF2B5EF4-FFF2-40B4-BE49-F238E27FC236}">
                <a16:creationId xmlns:a16="http://schemas.microsoft.com/office/drawing/2014/main" id="{9CF32ADD-2AFB-B533-476B-3785E28F7B79}"/>
              </a:ext>
            </a:extLst>
          </p:cNvPr>
          <p:cNvCxnSpPr>
            <a:cxnSpLocks/>
          </p:cNvCxnSpPr>
          <p:nvPr/>
        </p:nvCxnSpPr>
        <p:spPr>
          <a:xfrm>
            <a:off x="662373" y="2694552"/>
            <a:ext cx="1114425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45">
            <a:extLst>
              <a:ext uri="{FF2B5EF4-FFF2-40B4-BE49-F238E27FC236}">
                <a16:creationId xmlns:a16="http://schemas.microsoft.com/office/drawing/2014/main" id="{F46FEC03-7C30-EAC6-05BB-F4D5DA08581F}"/>
              </a:ext>
            </a:extLst>
          </p:cNvPr>
          <p:cNvSpPr txBox="1"/>
          <p:nvPr/>
        </p:nvSpPr>
        <p:spPr>
          <a:xfrm>
            <a:off x="419616" y="3258687"/>
            <a:ext cx="4189110" cy="594265"/>
          </a:xfrm>
          <a:prstGeom prst="rect">
            <a:avLst/>
          </a:prstGeom>
          <a:noFill/>
        </p:spPr>
        <p:txBody>
          <a:bodyPr wrap="square">
            <a:spAutoFit/>
          </a:bodyPr>
          <a:lstStyle>
            <a:defPPr>
              <a:defRPr lang="en-US"/>
            </a:defPPr>
            <a:lvl1pPr marL="0" indent="0" algn="l" defTabSz="457200" rtl="0" eaLnBrk="1" latinLnBrk="0" hangingPunct="1">
              <a:defRPr sz="1800" kern="1200">
                <a:solidFill>
                  <a:schemeClr val="tx1"/>
                </a:solidFill>
                <a:latin typeface="+mn-lt"/>
                <a:ea typeface="+mn-ea"/>
                <a:cs typeface="+mn-cs"/>
              </a:defRPr>
            </a:lvl1pPr>
            <a:lvl2pPr marL="457200" indent="0" algn="l" defTabSz="457200" rtl="0" eaLnBrk="1" latinLnBrk="0" hangingPunct="1">
              <a:defRPr sz="1800" kern="1200">
                <a:solidFill>
                  <a:schemeClr val="tx1"/>
                </a:solidFill>
                <a:latin typeface="+mn-lt"/>
                <a:ea typeface="+mn-ea"/>
                <a:cs typeface="+mn-cs"/>
              </a:defRPr>
            </a:lvl2pPr>
            <a:lvl3pPr marL="914400" indent="0" algn="l" defTabSz="457200" rtl="0" eaLnBrk="1" latinLnBrk="0" hangingPunct="1">
              <a:defRPr sz="1800" kern="1200">
                <a:solidFill>
                  <a:schemeClr val="tx1"/>
                </a:solidFill>
                <a:latin typeface="+mn-lt"/>
                <a:ea typeface="+mn-ea"/>
                <a:cs typeface="+mn-cs"/>
              </a:defRPr>
            </a:lvl3pPr>
            <a:lvl4pPr marL="1371600" indent="0" algn="l" defTabSz="457200" rtl="0" eaLnBrk="1" latinLnBrk="0" hangingPunct="1">
              <a:defRPr sz="1800" kern="1200">
                <a:solidFill>
                  <a:schemeClr val="tx1"/>
                </a:solidFill>
                <a:latin typeface="+mn-lt"/>
                <a:ea typeface="+mn-ea"/>
                <a:cs typeface="+mn-cs"/>
              </a:defRPr>
            </a:lvl4pPr>
            <a:lvl5pPr marL="1828800" indent="0" algn="l" defTabSz="457200" rtl="0" eaLnBrk="1" latinLnBrk="0" hangingPunct="1">
              <a:defRPr sz="1800" kern="1200">
                <a:solidFill>
                  <a:schemeClr val="tx1"/>
                </a:solidFill>
                <a:latin typeface="+mn-lt"/>
                <a:ea typeface="+mn-ea"/>
                <a:cs typeface="+mn-cs"/>
              </a:defRPr>
            </a:lvl5pPr>
            <a:lvl6pPr marL="2286000" indent="0" algn="l" defTabSz="457200" rtl="0" eaLnBrk="1" latinLnBrk="0" hangingPunct="1">
              <a:defRPr sz="1800" kern="1200">
                <a:solidFill>
                  <a:schemeClr val="tx1"/>
                </a:solidFill>
                <a:latin typeface="+mn-lt"/>
                <a:ea typeface="+mn-ea"/>
                <a:cs typeface="+mn-cs"/>
              </a:defRPr>
            </a:lvl6pPr>
            <a:lvl7pPr marL="2743200" indent="0" algn="l" defTabSz="457200" rtl="0" eaLnBrk="1" latinLnBrk="0" hangingPunct="1">
              <a:defRPr sz="1800" kern="1200">
                <a:solidFill>
                  <a:schemeClr val="tx1"/>
                </a:solidFill>
                <a:latin typeface="+mn-lt"/>
                <a:ea typeface="+mn-ea"/>
                <a:cs typeface="+mn-cs"/>
              </a:defRPr>
            </a:lvl7pPr>
            <a:lvl8pPr marL="3200400" indent="0" algn="l" defTabSz="457200" rtl="0" eaLnBrk="1" latinLnBrk="0" hangingPunct="1">
              <a:defRPr sz="1800" kern="1200">
                <a:solidFill>
                  <a:schemeClr val="tx1"/>
                </a:solidFill>
                <a:latin typeface="+mn-lt"/>
                <a:ea typeface="+mn-ea"/>
                <a:cs typeface="+mn-cs"/>
              </a:defRPr>
            </a:lvl8pPr>
            <a:lvl9pPr marL="3657600" indent="0" algn="l" defTabSz="457200" rtl="0" eaLnBrk="1" latinLnBrk="0" hangingPunct="1">
              <a:defRPr sz="1800" kern="1200">
                <a:solidFill>
                  <a:schemeClr val="tx1"/>
                </a:solidFill>
                <a:latin typeface="+mn-lt"/>
                <a:ea typeface="+mn-ea"/>
                <a:cs typeface="+mn-cs"/>
              </a:defRPr>
            </a:lvl9pPr>
          </a:lstStyle>
          <a:p>
            <a:pPr algn="ctr">
              <a:spcAft>
                <a:spcPts val="375"/>
              </a:spcAft>
            </a:pPr>
            <a:r>
              <a:rPr lang="en-US" sz="1031" b="1" dirty="0">
                <a:latin typeface="Arial" panose="020B0604020202020204" pitchFamily="34" charset="0"/>
                <a:ea typeface="Arial" panose="020B0604020202020204" pitchFamily="34" charset="0"/>
                <a:cs typeface="Arial" panose="020B0604020202020204" pitchFamily="34" charset="0"/>
              </a:rPr>
              <a:t>Medicare </a:t>
            </a:r>
            <a:r>
              <a:rPr lang="en-US" sz="1031" dirty="0">
                <a:latin typeface="Arial" panose="020B0604020202020204" pitchFamily="34" charset="0"/>
                <a:cs typeface="Arial" panose="020B0604020202020204" pitchFamily="34" charset="0"/>
              </a:rPr>
              <a:t>was the primary payer for most </a:t>
            </a:r>
            <a:r>
              <a:rPr lang="en-US" sz="1031" dirty="0">
                <a:latin typeface="Arial" panose="020B0604020202020204" pitchFamily="34" charset="0"/>
                <a:ea typeface="Arial" panose="020B0604020202020204" pitchFamily="34" charset="0"/>
                <a:cs typeface="Arial" panose="020B0604020202020204" pitchFamily="34" charset="0"/>
              </a:rPr>
              <a:t>kidney transplants in 2025, </a:t>
            </a:r>
            <a:r>
              <a:rPr lang="en-US" sz="1031" dirty="0">
                <a:latin typeface="Arial" panose="020B0604020202020204" pitchFamily="34" charset="0"/>
                <a:cs typeface="Arial" panose="020B0604020202020204" pitchFamily="34" charset="0"/>
              </a:rPr>
              <a:t>where the percent of kidney transplants paid by MA increased from </a:t>
            </a:r>
            <a:r>
              <a:rPr lang="en-US" sz="1200" b="1" dirty="0">
                <a:solidFill>
                  <a:schemeClr val="accent1"/>
                </a:solidFill>
                <a:latin typeface="Arial" panose="020B0604020202020204" pitchFamily="34" charset="0"/>
                <a:cs typeface="Arial" panose="020B0604020202020204" pitchFamily="34" charset="0"/>
              </a:rPr>
              <a:t>21% in 2023 </a:t>
            </a:r>
            <a:r>
              <a:rPr lang="en-US" sz="1031" dirty="0">
                <a:latin typeface="Arial" panose="020B0604020202020204" pitchFamily="34" charset="0"/>
                <a:cs typeface="Arial" panose="020B0604020202020204" pitchFamily="34" charset="0"/>
              </a:rPr>
              <a:t>to </a:t>
            </a:r>
            <a:r>
              <a:rPr lang="en-US" sz="1200" b="1" dirty="0">
                <a:solidFill>
                  <a:schemeClr val="accent1"/>
                </a:solidFill>
                <a:latin typeface="Arial" panose="020B0604020202020204" pitchFamily="34" charset="0"/>
                <a:cs typeface="Arial" panose="020B0604020202020204" pitchFamily="34" charset="0"/>
              </a:rPr>
              <a:t>25% in 2025</a:t>
            </a:r>
            <a:r>
              <a:rPr lang="en-US" sz="1031" dirty="0">
                <a:latin typeface="Arial" panose="020B0604020202020204" pitchFamily="34" charset="0"/>
                <a:cs typeface="Arial" panose="020B0604020202020204" pitchFamily="34" charset="0"/>
              </a:rPr>
              <a:t>. </a:t>
            </a:r>
          </a:p>
        </p:txBody>
      </p:sp>
      <p:sp>
        <p:nvSpPr>
          <p:cNvPr id="14" name="TextBox 13">
            <a:extLst>
              <a:ext uri="{FF2B5EF4-FFF2-40B4-BE49-F238E27FC236}">
                <a16:creationId xmlns:a16="http://schemas.microsoft.com/office/drawing/2014/main" id="{9EF8C67A-B850-A717-D6B9-6F3E223AE6C4}"/>
              </a:ext>
            </a:extLst>
          </p:cNvPr>
          <p:cNvSpPr txBox="1">
            <a:spLocks noChangeAspect="1"/>
          </p:cNvSpPr>
          <p:nvPr/>
        </p:nvSpPr>
        <p:spPr>
          <a:xfrm>
            <a:off x="4524566" y="3852952"/>
            <a:ext cx="1741279" cy="1684948"/>
          </a:xfrm>
          <a:prstGeom prst="rect">
            <a:avLst/>
          </a:prstGeom>
          <a:noFill/>
        </p:spPr>
        <p:txBody>
          <a:bodyPr wrap="square">
            <a:spAutoFit/>
          </a:bodyPr>
          <a:lstStyle>
            <a:defPPr>
              <a:defRPr lang="en-US"/>
            </a:defPPr>
            <a:lvl1pPr indent="0" defTabSz="457200">
              <a:spcAft>
                <a:spcPts val="375"/>
              </a:spcAft>
              <a:defRPr sz="1031" b="0">
                <a:latin typeface="Arial" panose="020B0604020202020204" pitchFamily="34" charset="0"/>
                <a:ea typeface="Arial" panose="020B0604020202020204" pitchFamily="34" charset="0"/>
                <a:cs typeface="Arial" panose="020B0604020202020204" pitchFamily="34" charset="0"/>
              </a:defRPr>
            </a:lvl1pPr>
            <a:lvl2pPr indent="0" defTabSz="457200"/>
            <a:lvl3pPr indent="0" defTabSz="457200"/>
            <a:lvl4pPr indent="0" defTabSz="457200"/>
            <a:lvl5pPr indent="0" defTabSz="457200"/>
            <a:lvl6pPr indent="0" defTabSz="457200"/>
            <a:lvl7pPr indent="0" defTabSz="457200"/>
            <a:lvl8pPr indent="0" defTabSz="457200"/>
            <a:lvl9pPr indent="0" defTabSz="457200"/>
          </a:lstStyle>
          <a:p>
            <a:pPr algn="ctr"/>
            <a:r>
              <a:rPr lang="en-US" sz="2800" b="1" dirty="0">
                <a:solidFill>
                  <a:schemeClr val="accent1"/>
                </a:solidFill>
              </a:rPr>
              <a:t>94%</a:t>
            </a:r>
            <a:r>
              <a:rPr lang="en-US" sz="1050" dirty="0"/>
              <a:t> </a:t>
            </a:r>
          </a:p>
          <a:p>
            <a:pPr algn="ctr"/>
            <a:r>
              <a:rPr lang="en-US" dirty="0"/>
              <a:t>of kidney transplants received induction therapy</a:t>
            </a:r>
            <a:r>
              <a:rPr lang="en-US" baseline="30000" dirty="0"/>
              <a:t>7</a:t>
            </a:r>
            <a:r>
              <a:rPr lang="en-US" dirty="0"/>
              <a:t>, consistent with immunosuppressive therapy as the standard of care for reducing the risk of rejection</a:t>
            </a:r>
            <a:r>
              <a:rPr lang="en-US" baseline="30000" dirty="0"/>
              <a:t>8</a:t>
            </a:r>
            <a:r>
              <a:rPr lang="en-US" dirty="0"/>
              <a:t>.</a:t>
            </a:r>
          </a:p>
        </p:txBody>
      </p:sp>
      <p:sp>
        <p:nvSpPr>
          <p:cNvPr id="15" name="TextBox 14">
            <a:extLst>
              <a:ext uri="{FF2B5EF4-FFF2-40B4-BE49-F238E27FC236}">
                <a16:creationId xmlns:a16="http://schemas.microsoft.com/office/drawing/2014/main" id="{D7D7CB3A-5742-023A-4A7E-0D03CBB94737}"/>
              </a:ext>
            </a:extLst>
          </p:cNvPr>
          <p:cNvSpPr txBox="1"/>
          <p:nvPr/>
        </p:nvSpPr>
        <p:spPr>
          <a:xfrm>
            <a:off x="185752" y="6253552"/>
            <a:ext cx="4301054" cy="346570"/>
          </a:xfrm>
          <a:prstGeom prst="rect">
            <a:avLst/>
          </a:prstGeom>
          <a:noFill/>
        </p:spPr>
        <p:txBody>
          <a:bodyPr wrap="square" rtlCol="0">
            <a:spAutoFit/>
          </a:bodyPr>
          <a:lstStyle/>
          <a:p>
            <a:pPr defTabSz="857228">
              <a:lnSpc>
                <a:spcPct val="115000"/>
              </a:lnSpc>
              <a:spcBef>
                <a:spcPts val="278"/>
              </a:spcBef>
              <a:spcAft>
                <a:spcPts val="278"/>
              </a:spcAft>
              <a:buClr>
                <a:srgbClr val="156082"/>
              </a:buClr>
              <a:buSzPct val="100000"/>
              <a:defRPr/>
            </a:pPr>
            <a:r>
              <a:rPr lang="en-US" sz="750" dirty="0">
                <a:latin typeface="Arial" panose="020B0604020202020204" pitchFamily="34" charset="0"/>
                <a:cs typeface="Times New Roman" panose="02020603050405020304" pitchFamily="18" charset="0"/>
              </a:rPr>
              <a:t>Source: Authors’ analysis of  2023</a:t>
            </a:r>
            <a:r>
              <a:rPr lang="en-US" sz="750" dirty="0">
                <a:solidFill>
                  <a:srgbClr val="FF0000"/>
                </a:solidFill>
                <a:latin typeface="Arial" panose="020B0604020202020204" pitchFamily="34" charset="0"/>
                <a:cs typeface="Times New Roman" panose="02020603050405020304" pitchFamily="18" charset="0"/>
              </a:rPr>
              <a:t> </a:t>
            </a:r>
            <a:r>
              <a:rPr lang="en-US" sz="750" dirty="0">
                <a:latin typeface="Arial" panose="020B0604020202020204" pitchFamily="34" charset="0"/>
                <a:cs typeface="Times New Roman" panose="02020603050405020304" pitchFamily="18" charset="0"/>
              </a:rPr>
              <a:t>and 2025 Organ Procurement and Transplantation Network (OPTN)</a:t>
            </a:r>
            <a:r>
              <a:rPr lang="en-US" sz="750" baseline="30000" dirty="0">
                <a:latin typeface="Arial" panose="020B0604020202020204" pitchFamily="34" charset="0"/>
                <a:cs typeface="Times New Roman" panose="02020603050405020304" pitchFamily="18" charset="0"/>
              </a:rPr>
              <a:t>6</a:t>
            </a:r>
            <a:r>
              <a:rPr lang="en-US" sz="750" dirty="0">
                <a:latin typeface="Arial" panose="020B0604020202020204" pitchFamily="34" charset="0"/>
                <a:cs typeface="Times New Roman" panose="02020603050405020304" pitchFamily="18" charset="0"/>
              </a:rPr>
              <a:t> data</a:t>
            </a:r>
          </a:p>
        </p:txBody>
      </p:sp>
      <p:cxnSp>
        <p:nvCxnSpPr>
          <p:cNvPr id="17" name="Straight Connector 16">
            <a:extLst>
              <a:ext uri="{FF2B5EF4-FFF2-40B4-BE49-F238E27FC236}">
                <a16:creationId xmlns:a16="http://schemas.microsoft.com/office/drawing/2014/main" id="{3B238A0C-9A84-F58A-8747-E9317FB1F5D9}"/>
              </a:ext>
            </a:extLst>
          </p:cNvPr>
          <p:cNvCxnSpPr>
            <a:cxnSpLocks/>
          </p:cNvCxnSpPr>
          <p:nvPr/>
        </p:nvCxnSpPr>
        <p:spPr>
          <a:xfrm flipV="1">
            <a:off x="4551296" y="3193988"/>
            <a:ext cx="40435" cy="3373972"/>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33E532A-2A88-2E29-0AD4-96BAF57D4E79}"/>
              </a:ext>
            </a:extLst>
          </p:cNvPr>
          <p:cNvSpPr txBox="1"/>
          <p:nvPr/>
        </p:nvSpPr>
        <p:spPr>
          <a:xfrm>
            <a:off x="6255295" y="3070588"/>
            <a:ext cx="2509866" cy="3604833"/>
          </a:xfrm>
          <a:prstGeom prst="rect">
            <a:avLst/>
          </a:prstGeom>
          <a:noFill/>
        </p:spPr>
        <p:txBody>
          <a:bodyPr wrap="square" rtlCol="0">
            <a:spAutoFit/>
          </a:bodyPr>
          <a:lstStyle>
            <a:defPPr>
              <a:defRPr lang="en-US"/>
            </a:defPPr>
            <a:lvl1pPr>
              <a:lnSpc>
                <a:spcPct val="115000"/>
              </a:lnSpc>
              <a:spcAft>
                <a:spcPts val="400"/>
              </a:spcAft>
              <a:defRPr sz="1100" kern="100">
                <a:latin typeface="Arial" panose="020B0604020202020204" pitchFamily="34" charset="0"/>
                <a:ea typeface="Aptos" panose="020B0004020202020204" pitchFamily="34" charset="0"/>
                <a:cs typeface="Arial" panose="020B0604020202020204" pitchFamily="34" charset="0"/>
              </a:defRPr>
            </a:lvl1pPr>
          </a:lstStyle>
          <a:p>
            <a:pPr algn="ctr"/>
            <a:r>
              <a:rPr lang="en-US" sz="1200" b="1" dirty="0">
                <a:solidFill>
                  <a:schemeClr val="accent1"/>
                </a:solidFill>
              </a:rPr>
              <a:t>IOTA Participation </a:t>
            </a:r>
          </a:p>
          <a:p>
            <a:pPr>
              <a:spcAft>
                <a:spcPts val="200"/>
              </a:spcAft>
            </a:pPr>
            <a:r>
              <a:rPr lang="en-US" sz="900" kern="1200" dirty="0"/>
              <a:t>Half of all donation service areas (DSAs) were randomly assigned to IOTA</a:t>
            </a:r>
            <a:r>
              <a:rPr lang="en-US" sz="900" kern="1200" baseline="30000" dirty="0"/>
              <a:t>9</a:t>
            </a:r>
            <a:r>
              <a:rPr lang="en-US" sz="900" kern="1200" dirty="0"/>
              <a:t>,</a:t>
            </a:r>
            <a:r>
              <a:rPr lang="en-US" sz="900" kern="1200" baseline="30000" dirty="0"/>
              <a:t> </a:t>
            </a:r>
            <a:r>
              <a:rPr lang="en-US" sz="900" kern="1200" dirty="0"/>
              <a:t>with mandatory participation for eligible hospitals within those DSAs.</a:t>
            </a:r>
          </a:p>
          <a:p>
            <a:pPr>
              <a:spcAft>
                <a:spcPts val="200"/>
              </a:spcAft>
            </a:pPr>
            <a:r>
              <a:rPr lang="en-US" sz="900" kern="1200" dirty="0"/>
              <a:t>Following the model’s first performance year (ending June 30, 2026), the Centers for Medicare and Medicaid Services (CMS) will assess each participating hospital across three domains of achievement, efficiency and quality. </a:t>
            </a:r>
          </a:p>
          <a:p>
            <a:pPr>
              <a:spcAft>
                <a:spcPts val="200"/>
              </a:spcAft>
            </a:pPr>
            <a:r>
              <a:rPr lang="en-US" sz="900" kern="1200" dirty="0"/>
              <a:t>For the model’s first performance year, financial incentives applied to kidney transplants where Medicare FFS was the primary or secondary payer, and beginning July 1, 2026, these incentives also apply to kidney transplants where MA is the primary or secondary payer</a:t>
            </a:r>
            <a:r>
              <a:rPr lang="en-US" sz="900" kern="1200" baseline="30000" dirty="0"/>
              <a:t>10</a:t>
            </a:r>
            <a:r>
              <a:rPr lang="en-US" sz="900" kern="1200" dirty="0"/>
              <a:t>. </a:t>
            </a:r>
          </a:p>
          <a:p>
            <a:pPr>
              <a:spcAft>
                <a:spcPts val="200"/>
              </a:spcAft>
            </a:pPr>
            <a:r>
              <a:rPr lang="en-US" sz="900" kern="1200" dirty="0"/>
              <a:t>Given its reach, IOTA's program performance has the potential to influence the kidney transplant landscape in the coming years.</a:t>
            </a:r>
          </a:p>
        </p:txBody>
      </p:sp>
      <p:sp>
        <p:nvSpPr>
          <p:cNvPr id="34" name="TextBox 33">
            <a:extLst>
              <a:ext uri="{FF2B5EF4-FFF2-40B4-BE49-F238E27FC236}">
                <a16:creationId xmlns:a16="http://schemas.microsoft.com/office/drawing/2014/main" id="{642C4903-8064-250A-CFA5-1A8AC4222799}"/>
              </a:ext>
            </a:extLst>
          </p:cNvPr>
          <p:cNvSpPr txBox="1"/>
          <p:nvPr/>
        </p:nvSpPr>
        <p:spPr>
          <a:xfrm>
            <a:off x="8246292" y="3222674"/>
            <a:ext cx="4190113" cy="904094"/>
          </a:xfrm>
          <a:prstGeom prst="rect">
            <a:avLst/>
          </a:prstGeom>
          <a:noFill/>
        </p:spPr>
        <p:txBody>
          <a:bodyPr wrap="square">
            <a:spAutoFit/>
          </a:bodyPr>
          <a:lstStyle/>
          <a:p>
            <a:pPr algn="ctr"/>
            <a:r>
              <a:rPr lang="en-US" sz="1125" b="1" dirty="0">
                <a:latin typeface="Arial" panose="020B0604020202020204" pitchFamily="34" charset="0"/>
                <a:cs typeface="Arial" panose="020B0604020202020204" pitchFamily="34" charset="0"/>
              </a:rPr>
              <a:t>Map of U.S. Kidney Transplant Hospitals by IOTA Participation</a:t>
            </a:r>
          </a:p>
          <a:p>
            <a:pPr algn="ctr">
              <a:spcBef>
                <a:spcPts val="600"/>
              </a:spcBef>
              <a:spcAft>
                <a:spcPts val="600"/>
              </a:spcAft>
            </a:pPr>
            <a:r>
              <a:rPr lang="en-US" sz="900" i="1" dirty="0">
                <a:latin typeface="Arial" panose="020B0604020202020204" pitchFamily="34" charset="0"/>
                <a:cs typeface="Arial" panose="020B0604020202020204" pitchFamily="34" charset="0"/>
              </a:rPr>
              <a:t>Bubble size reflects All-Payer kidney transplant volume</a:t>
            </a:r>
          </a:p>
          <a:p>
            <a:pPr algn="ctr"/>
            <a:endParaRPr lang="en-US" sz="1125" b="1" dirty="0">
              <a:solidFill>
                <a:schemeClr val="tx1">
                  <a:lumMod val="85000"/>
                  <a:lumOff val="15000"/>
                </a:schemeClr>
              </a:solidFill>
              <a:latin typeface="Arial" panose="020B0604020202020204" pitchFamily="34" charset="0"/>
              <a:cs typeface="Arial" panose="020B0604020202020204" pitchFamily="34" charset="0"/>
            </a:endParaRPr>
          </a:p>
        </p:txBody>
      </p:sp>
      <p:grpSp>
        <p:nvGrpSpPr>
          <p:cNvPr id="71" name="Group 70">
            <a:extLst>
              <a:ext uri="{FF2B5EF4-FFF2-40B4-BE49-F238E27FC236}">
                <a16:creationId xmlns:a16="http://schemas.microsoft.com/office/drawing/2014/main" id="{EED8F90B-57B6-E265-86DE-FB13B60A6673}"/>
              </a:ext>
            </a:extLst>
          </p:cNvPr>
          <p:cNvGrpSpPr/>
          <p:nvPr/>
        </p:nvGrpSpPr>
        <p:grpSpPr>
          <a:xfrm>
            <a:off x="8696516" y="4119937"/>
            <a:ext cx="3197788" cy="1893984"/>
            <a:chOff x="7427564" y="3948539"/>
            <a:chExt cx="4012275" cy="2188794"/>
          </a:xfrm>
        </p:grpSpPr>
        <p:pic>
          <p:nvPicPr>
            <p:cNvPr id="9" name="Picture 8">
              <a:extLst>
                <a:ext uri="{FF2B5EF4-FFF2-40B4-BE49-F238E27FC236}">
                  <a16:creationId xmlns:a16="http://schemas.microsoft.com/office/drawing/2014/main" id="{2644ABA9-DCCF-808A-C779-AEFEFEA9EFB1}"/>
                </a:ext>
              </a:extLst>
            </p:cNvPr>
            <p:cNvPicPr>
              <a:picLocks noChangeAspect="1"/>
            </p:cNvPicPr>
            <p:nvPr/>
          </p:nvPicPr>
          <p:blipFill>
            <a:blip r:embed="rId4"/>
            <a:stretch>
              <a:fillRect/>
            </a:stretch>
          </p:blipFill>
          <p:spPr>
            <a:xfrm>
              <a:off x="7427564" y="3948539"/>
              <a:ext cx="4012275" cy="2188794"/>
            </a:xfrm>
            <a:prstGeom prst="rect">
              <a:avLst/>
            </a:prstGeom>
          </p:spPr>
        </p:pic>
        <p:pic>
          <p:nvPicPr>
            <p:cNvPr id="12" name="Picture 11">
              <a:extLst>
                <a:ext uri="{FF2B5EF4-FFF2-40B4-BE49-F238E27FC236}">
                  <a16:creationId xmlns:a16="http://schemas.microsoft.com/office/drawing/2014/main" id="{AD1E2B2D-06BA-4412-03DA-C3ED8AD746D8}"/>
                </a:ext>
              </a:extLst>
            </p:cNvPr>
            <p:cNvPicPr>
              <a:picLocks noChangeAspect="1"/>
            </p:cNvPicPr>
            <p:nvPr/>
          </p:nvPicPr>
          <p:blipFill>
            <a:blip r:embed="rId5"/>
            <a:stretch>
              <a:fillRect/>
            </a:stretch>
          </p:blipFill>
          <p:spPr>
            <a:xfrm>
              <a:off x="11077623" y="5881936"/>
              <a:ext cx="124267" cy="138189"/>
            </a:xfrm>
            <a:prstGeom prst="rect">
              <a:avLst/>
            </a:prstGeom>
          </p:spPr>
        </p:pic>
        <p:pic>
          <p:nvPicPr>
            <p:cNvPr id="22" name="Picture 21">
              <a:extLst>
                <a:ext uri="{FF2B5EF4-FFF2-40B4-BE49-F238E27FC236}">
                  <a16:creationId xmlns:a16="http://schemas.microsoft.com/office/drawing/2014/main" id="{C6AB9695-B9CF-D418-D377-532004FEE3E9}"/>
                </a:ext>
              </a:extLst>
            </p:cNvPr>
            <p:cNvPicPr>
              <a:picLocks noChangeAspect="1"/>
            </p:cNvPicPr>
            <p:nvPr/>
          </p:nvPicPr>
          <p:blipFill>
            <a:blip r:embed="rId6"/>
            <a:stretch>
              <a:fillRect/>
            </a:stretch>
          </p:blipFill>
          <p:spPr>
            <a:xfrm>
              <a:off x="7513693" y="5638837"/>
              <a:ext cx="589803" cy="435059"/>
            </a:xfrm>
            <a:prstGeom prst="rect">
              <a:avLst/>
            </a:prstGeom>
          </p:spPr>
        </p:pic>
      </p:grpSp>
      <p:sp>
        <p:nvSpPr>
          <p:cNvPr id="69" name="TextBox 68">
            <a:extLst>
              <a:ext uri="{FF2B5EF4-FFF2-40B4-BE49-F238E27FC236}">
                <a16:creationId xmlns:a16="http://schemas.microsoft.com/office/drawing/2014/main" id="{3D76CBF4-A921-8627-D314-C65B16176907}"/>
              </a:ext>
            </a:extLst>
          </p:cNvPr>
          <p:cNvSpPr txBox="1"/>
          <p:nvPr/>
        </p:nvSpPr>
        <p:spPr>
          <a:xfrm>
            <a:off x="195548" y="5663392"/>
            <a:ext cx="4373678" cy="568232"/>
          </a:xfrm>
          <a:prstGeom prst="rect">
            <a:avLst/>
          </a:prstGeom>
          <a:noFill/>
        </p:spPr>
        <p:txBody>
          <a:bodyPr wrap="square">
            <a:spAutoFit/>
          </a:bodyPr>
          <a:lstStyle>
            <a:defPPr>
              <a:defRPr lang="en-US"/>
            </a:defPPr>
            <a:lvl1pPr indent="0" defTabSz="457200">
              <a:spcAft>
                <a:spcPts val="375"/>
              </a:spcAft>
              <a:defRPr sz="1031" b="1">
                <a:latin typeface="Arial" panose="020B0604020202020204" pitchFamily="34" charset="0"/>
                <a:ea typeface="Arial" panose="020B0604020202020204" pitchFamily="34" charset="0"/>
                <a:cs typeface="Arial" panose="020B0604020202020204" pitchFamily="34" charset="0"/>
              </a:defRPr>
            </a:lvl1pPr>
            <a:lvl2pPr indent="0" defTabSz="457200"/>
            <a:lvl3pPr indent="0" defTabSz="457200"/>
            <a:lvl4pPr indent="0" defTabSz="457200"/>
            <a:lvl5pPr indent="0" defTabSz="457200"/>
            <a:lvl6pPr indent="0" defTabSz="457200"/>
            <a:lvl7pPr indent="0" defTabSz="457200"/>
            <a:lvl8pPr indent="0" defTabSz="457200"/>
            <a:lvl9pPr indent="0" defTabSz="457200"/>
          </a:lstStyle>
          <a:p>
            <a:r>
              <a:rPr lang="en-US" b="0" dirty="0"/>
              <a:t>Hospitals reported nearly 9% of kidney transplants as paid by Medicaid; however, Medicare (FFS or MA) was likely the ultimate primary payer for most of these transplants due to Medicare ESRD entitlement rules</a:t>
            </a:r>
            <a:r>
              <a:rPr lang="en-US" b="0" baseline="30000" dirty="0"/>
              <a:t>5</a:t>
            </a:r>
            <a:r>
              <a:rPr lang="en-US" b="0" dirty="0"/>
              <a:t>.</a:t>
            </a:r>
          </a:p>
        </p:txBody>
      </p:sp>
      <p:grpSp>
        <p:nvGrpSpPr>
          <p:cNvPr id="75" name="Group 74">
            <a:extLst>
              <a:ext uri="{FF2B5EF4-FFF2-40B4-BE49-F238E27FC236}">
                <a16:creationId xmlns:a16="http://schemas.microsoft.com/office/drawing/2014/main" id="{E680C2DB-5BEC-3DC4-1EF0-0764C2298D94}"/>
              </a:ext>
            </a:extLst>
          </p:cNvPr>
          <p:cNvGrpSpPr/>
          <p:nvPr/>
        </p:nvGrpSpPr>
        <p:grpSpPr>
          <a:xfrm>
            <a:off x="8972486" y="3843353"/>
            <a:ext cx="2935231" cy="231124"/>
            <a:chOff x="7961587" y="3758354"/>
            <a:chExt cx="4295746" cy="322493"/>
          </a:xfrm>
        </p:grpSpPr>
        <p:sp>
          <p:nvSpPr>
            <p:cNvPr id="76" name="Oval 75">
              <a:extLst>
                <a:ext uri="{FF2B5EF4-FFF2-40B4-BE49-F238E27FC236}">
                  <a16:creationId xmlns:a16="http://schemas.microsoft.com/office/drawing/2014/main" id="{EC173AD9-84BB-CE36-BE3B-0DFF6DE0BD9A}"/>
                </a:ext>
              </a:extLst>
            </p:cNvPr>
            <p:cNvSpPr/>
            <p:nvPr/>
          </p:nvSpPr>
          <p:spPr>
            <a:xfrm>
              <a:off x="10046150" y="3787356"/>
              <a:ext cx="228346" cy="225414"/>
            </a:xfrm>
            <a:prstGeom prst="ellipse">
              <a:avLst/>
            </a:prstGeom>
            <a:solidFill>
              <a:srgbClr val="8281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chemeClr val="tx1"/>
                </a:solidFill>
              </a:endParaRPr>
            </a:p>
          </p:txBody>
        </p:sp>
        <p:sp>
          <p:nvSpPr>
            <p:cNvPr id="77" name="Oval 76">
              <a:extLst>
                <a:ext uri="{FF2B5EF4-FFF2-40B4-BE49-F238E27FC236}">
                  <a16:creationId xmlns:a16="http://schemas.microsoft.com/office/drawing/2014/main" id="{C5DF7734-8FBF-1366-D064-E6E73B85C18A}"/>
                </a:ext>
              </a:extLst>
            </p:cNvPr>
            <p:cNvSpPr/>
            <p:nvPr/>
          </p:nvSpPr>
          <p:spPr>
            <a:xfrm>
              <a:off x="7961587" y="3758354"/>
              <a:ext cx="228346" cy="225414"/>
            </a:xfrm>
            <a:prstGeom prst="ellipse">
              <a:avLst/>
            </a:prstGeom>
            <a:solidFill>
              <a:srgbClr val="0078D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chemeClr val="tx1"/>
                </a:solidFill>
              </a:endParaRPr>
            </a:p>
          </p:txBody>
        </p:sp>
        <p:sp>
          <p:nvSpPr>
            <p:cNvPr id="78" name="TextBox 77">
              <a:extLst>
                <a:ext uri="{FF2B5EF4-FFF2-40B4-BE49-F238E27FC236}">
                  <a16:creationId xmlns:a16="http://schemas.microsoft.com/office/drawing/2014/main" id="{48965E32-9842-93A0-FB01-C35E7F5D6288}"/>
                </a:ext>
              </a:extLst>
            </p:cNvPr>
            <p:cNvSpPr txBox="1"/>
            <p:nvPr/>
          </p:nvSpPr>
          <p:spPr>
            <a:xfrm>
              <a:off x="8189932" y="3758354"/>
              <a:ext cx="1537490" cy="311588"/>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IOTA Participant</a:t>
              </a:r>
            </a:p>
          </p:txBody>
        </p:sp>
        <p:sp>
          <p:nvSpPr>
            <p:cNvPr id="79" name="TextBox 78">
              <a:extLst>
                <a:ext uri="{FF2B5EF4-FFF2-40B4-BE49-F238E27FC236}">
                  <a16:creationId xmlns:a16="http://schemas.microsoft.com/office/drawing/2014/main" id="{1CE1AA59-CEE1-531B-F1B4-F6901E6F7D69}"/>
                </a:ext>
              </a:extLst>
            </p:cNvPr>
            <p:cNvSpPr txBox="1"/>
            <p:nvPr/>
          </p:nvSpPr>
          <p:spPr>
            <a:xfrm>
              <a:off x="10339702" y="3769259"/>
              <a:ext cx="1917631" cy="311588"/>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IOTA Non-Participant</a:t>
              </a:r>
            </a:p>
          </p:txBody>
        </p:sp>
      </p:grpSp>
      <p:sp>
        <p:nvSpPr>
          <p:cNvPr id="70" name="TextBox 69">
            <a:extLst>
              <a:ext uri="{FF2B5EF4-FFF2-40B4-BE49-F238E27FC236}">
                <a16:creationId xmlns:a16="http://schemas.microsoft.com/office/drawing/2014/main" id="{3D39644D-8C4C-8D83-EA2D-A6F76F27D920}"/>
              </a:ext>
            </a:extLst>
          </p:cNvPr>
          <p:cNvSpPr txBox="1"/>
          <p:nvPr/>
        </p:nvSpPr>
        <p:spPr>
          <a:xfrm>
            <a:off x="510405" y="4021547"/>
            <a:ext cx="3423586" cy="444975"/>
          </a:xfrm>
          <a:prstGeom prst="rect">
            <a:avLst/>
          </a:prstGeom>
          <a:noFill/>
        </p:spPr>
        <p:txBody>
          <a:bodyPr wrap="square">
            <a:spAutoFit/>
          </a:bodyPr>
          <a:lstStyle/>
          <a:p>
            <a:pPr algn="ctr" rtl="0">
              <a:defRPr sz="1080" b="1" i="0" u="none" strike="noStrike" kern="1200" baseline="0">
                <a:solidFill>
                  <a:srgbClr val="222B36"/>
                </a:solidFill>
                <a:latin typeface="+mn-lt"/>
                <a:ea typeface="+mn-ea"/>
                <a:cs typeface="+mn-cs"/>
              </a:defRPr>
            </a:pPr>
            <a:r>
              <a:rPr lang="en-US" sz="1050" dirty="0"/>
              <a:t>Distribution of U.S. Kidney Transplants by Primary Payer, 2025</a:t>
            </a:r>
          </a:p>
        </p:txBody>
      </p:sp>
      <p:grpSp>
        <p:nvGrpSpPr>
          <p:cNvPr id="81" name="Group 80">
            <a:extLst>
              <a:ext uri="{FF2B5EF4-FFF2-40B4-BE49-F238E27FC236}">
                <a16:creationId xmlns:a16="http://schemas.microsoft.com/office/drawing/2014/main" id="{21504AC6-B0B7-32D9-867A-B5802AFA481C}"/>
              </a:ext>
            </a:extLst>
          </p:cNvPr>
          <p:cNvGrpSpPr/>
          <p:nvPr/>
        </p:nvGrpSpPr>
        <p:grpSpPr>
          <a:xfrm rot="5400000">
            <a:off x="4100699" y="5228251"/>
            <a:ext cx="325365" cy="474745"/>
            <a:chOff x="2060180" y="4849371"/>
            <a:chExt cx="987542" cy="180638"/>
          </a:xfrm>
        </p:grpSpPr>
        <p:sp>
          <p:nvSpPr>
            <p:cNvPr id="82" name="TextBox 81">
              <a:extLst>
                <a:ext uri="{FF2B5EF4-FFF2-40B4-BE49-F238E27FC236}">
                  <a16:creationId xmlns:a16="http://schemas.microsoft.com/office/drawing/2014/main" id="{4484151B-8763-F328-74A1-25FA559A5CA3}"/>
                </a:ext>
              </a:extLst>
            </p:cNvPr>
            <p:cNvSpPr txBox="1"/>
            <p:nvPr/>
          </p:nvSpPr>
          <p:spPr>
            <a:xfrm rot="16200000">
              <a:off x="2712186" y="4694473"/>
              <a:ext cx="180638" cy="490434"/>
            </a:xfrm>
            <a:prstGeom prst="rect">
              <a:avLst/>
            </a:prstGeom>
            <a:noFill/>
          </p:spPr>
          <p:txBody>
            <a:bodyPr wrap="square" lIns="0" tIns="0" rIns="0" bIns="0" rtlCol="0">
              <a:spAutoFit/>
            </a:bodyPr>
            <a:lstStyle/>
            <a:p>
              <a:pPr algn="l"/>
              <a:r>
                <a:rPr lang="en-US" sz="1050" b="1" dirty="0">
                  <a:solidFill>
                    <a:srgbClr val="FFA100"/>
                  </a:solidFill>
                </a:rPr>
                <a:t>3.2%</a:t>
              </a:r>
            </a:p>
          </p:txBody>
        </p:sp>
        <p:cxnSp>
          <p:nvCxnSpPr>
            <p:cNvPr id="83" name="Straight Connector 82">
              <a:extLst>
                <a:ext uri="{FF2B5EF4-FFF2-40B4-BE49-F238E27FC236}">
                  <a16:creationId xmlns:a16="http://schemas.microsoft.com/office/drawing/2014/main" id="{8112647A-2B39-D16C-7C45-A48094B24011}"/>
                </a:ext>
              </a:extLst>
            </p:cNvPr>
            <p:cNvCxnSpPr/>
            <p:nvPr/>
          </p:nvCxnSpPr>
          <p:spPr>
            <a:xfrm>
              <a:off x="2060180" y="4976738"/>
              <a:ext cx="425152" cy="0"/>
            </a:xfrm>
            <a:prstGeom prst="line">
              <a:avLst/>
            </a:prstGeom>
            <a:ln w="12700">
              <a:solidFill>
                <a:srgbClr val="FFA100"/>
              </a:solidFill>
              <a:prstDash val="sysDot"/>
            </a:ln>
          </p:spPr>
          <p:style>
            <a:lnRef idx="2">
              <a:schemeClr val="accent1"/>
            </a:lnRef>
            <a:fillRef idx="0">
              <a:schemeClr val="accent1"/>
            </a:fillRef>
            <a:effectRef idx="1">
              <a:schemeClr val="accent1"/>
            </a:effectRef>
            <a:fontRef idx="minor">
              <a:schemeClr val="tx1"/>
            </a:fontRef>
          </p:style>
        </p:cxnSp>
      </p:grpSp>
      <p:sp>
        <p:nvSpPr>
          <p:cNvPr id="8" name="TextBox 7">
            <a:extLst>
              <a:ext uri="{FF2B5EF4-FFF2-40B4-BE49-F238E27FC236}">
                <a16:creationId xmlns:a16="http://schemas.microsoft.com/office/drawing/2014/main" id="{28DD6CDA-19C5-1888-C7CB-665B88D4FEAB}"/>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1 of 7</a:t>
            </a:r>
          </a:p>
        </p:txBody>
      </p:sp>
      <p:pic>
        <p:nvPicPr>
          <p:cNvPr id="21" name="Picture 20">
            <a:extLst>
              <a:ext uri="{FF2B5EF4-FFF2-40B4-BE49-F238E27FC236}">
                <a16:creationId xmlns:a16="http://schemas.microsoft.com/office/drawing/2014/main" id="{E5F0BD8F-6B44-170B-0494-EBF3ECD8C383}"/>
              </a:ext>
            </a:extLst>
          </p:cNvPr>
          <p:cNvPicPr>
            <a:picLocks noChangeAspect="1"/>
          </p:cNvPicPr>
          <p:nvPr/>
        </p:nvPicPr>
        <p:blipFill>
          <a:blip r:embed="rId7"/>
          <a:stretch>
            <a:fillRect/>
          </a:stretch>
        </p:blipFill>
        <p:spPr>
          <a:xfrm>
            <a:off x="10523646" y="6550050"/>
            <a:ext cx="993191" cy="204874"/>
          </a:xfrm>
          <a:prstGeom prst="rect">
            <a:avLst/>
          </a:prstGeom>
        </p:spPr>
      </p:pic>
      <p:cxnSp>
        <p:nvCxnSpPr>
          <p:cNvPr id="24" name="Straight Connector 23">
            <a:extLst>
              <a:ext uri="{FF2B5EF4-FFF2-40B4-BE49-F238E27FC236}">
                <a16:creationId xmlns:a16="http://schemas.microsoft.com/office/drawing/2014/main" id="{975EFE26-6FB4-C637-73B8-3D532A90B5B3}"/>
              </a:ext>
            </a:extLst>
          </p:cNvPr>
          <p:cNvCxnSpPr>
            <a:cxnSpLocks/>
          </p:cNvCxnSpPr>
          <p:nvPr/>
        </p:nvCxnSpPr>
        <p:spPr>
          <a:xfrm flipV="1">
            <a:off x="6212736" y="3193988"/>
            <a:ext cx="40435" cy="3373972"/>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234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E8548-A43A-C705-7F02-4BB8EFE74F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1B75BB0-D2E5-91C2-9DAB-992432B79799}"/>
              </a:ext>
            </a:extLst>
          </p:cNvPr>
          <p:cNvSpPr txBox="1"/>
          <p:nvPr/>
        </p:nvSpPr>
        <p:spPr>
          <a:xfrm>
            <a:off x="523875" y="371024"/>
            <a:ext cx="10442436" cy="323165"/>
          </a:xfrm>
          <a:prstGeom prst="rect">
            <a:avLst/>
          </a:prstGeom>
          <a:noFill/>
        </p:spPr>
        <p:txBody>
          <a:bodyPr wrap="square">
            <a:spAutoFit/>
          </a:bodyPr>
          <a:lstStyle/>
          <a:p>
            <a:pPr algn="ctr"/>
            <a:r>
              <a:rPr lang="en-US" sz="1500" b="1" dirty="0">
                <a:latin typeface="Arial" panose="020B0604020202020204" pitchFamily="34" charset="0"/>
                <a:ea typeface="Arial" panose="020B0604020202020204" pitchFamily="34" charset="0"/>
                <a:cs typeface="Arial" panose="020B0604020202020204" pitchFamily="34" charset="0"/>
              </a:rPr>
              <a:t>CHARACTERISTICS OF KIDNEY TRANSPLANT </a:t>
            </a:r>
            <a:r>
              <a:rPr lang="en-US" sz="1500" b="1" dirty="0">
                <a:latin typeface="Arial" panose="020B0604020202020204" pitchFamily="34" charset="0"/>
                <a:cs typeface="Arial" panose="020B0604020202020204" pitchFamily="34" charset="0"/>
              </a:rPr>
              <a:t>ADMISSIONS IN </a:t>
            </a:r>
            <a:r>
              <a:rPr lang="en-US" sz="1500" b="1" dirty="0">
                <a:latin typeface="Arial" panose="020B0604020202020204" pitchFamily="34" charset="0"/>
                <a:ea typeface="Arial" panose="020B0604020202020204" pitchFamily="34" charset="0"/>
                <a:cs typeface="Arial" panose="020B0604020202020204" pitchFamily="34" charset="0"/>
              </a:rPr>
              <a:t>MEDICARE FFS (FY 2025)</a:t>
            </a:r>
            <a:endParaRPr lang="en-US" sz="150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3DFB1717-BAEB-3845-599C-123E1A7E8F8C}"/>
              </a:ext>
            </a:extLst>
          </p:cNvPr>
          <p:cNvSpPr txBox="1"/>
          <p:nvPr/>
        </p:nvSpPr>
        <p:spPr>
          <a:xfrm>
            <a:off x="695611" y="970423"/>
            <a:ext cx="10876020" cy="288606"/>
          </a:xfrm>
          <a:prstGeom prst="rect">
            <a:avLst/>
          </a:prstGeom>
          <a:noFill/>
        </p:spPr>
        <p:txBody>
          <a:bodyPr wrap="square" lIns="85725" tIns="42863" rIns="85725" bIns="42863" rtlCol="0">
            <a:spAutoFit/>
          </a:bodyPr>
          <a:lstStyle/>
          <a:p>
            <a:pPr defTabSz="857228">
              <a:defRPr/>
            </a:pPr>
            <a:r>
              <a:rPr lang="en-US" sz="1313" dirty="0">
                <a:latin typeface="Arial" panose="020B0604020202020204" pitchFamily="34" charset="0"/>
                <a:ea typeface="Calibri" panose="020F0502020204030204" pitchFamily="34" charset="0"/>
                <a:cs typeface="Arial" panose="020B0604020202020204" pitchFamily="34" charset="0"/>
              </a:rPr>
              <a:t>Most kidney transplants are assigned to one of three Medicare Severity Diagnosis Related Groups (MS-DRGs)</a:t>
            </a:r>
            <a:r>
              <a:rPr lang="en-US" sz="1313" baseline="30000" dirty="0">
                <a:latin typeface="Arial" panose="020B0604020202020204" pitchFamily="34" charset="0"/>
                <a:ea typeface="Calibri" panose="020F0502020204030204" pitchFamily="34" charset="0"/>
                <a:cs typeface="Arial" panose="020B0604020202020204" pitchFamily="34" charset="0"/>
              </a:rPr>
              <a:t>12</a:t>
            </a:r>
            <a:r>
              <a:rPr lang="en-US" sz="1313" dirty="0">
                <a:latin typeface="Arial" panose="020B0604020202020204" pitchFamily="34" charset="0"/>
                <a:ea typeface="Calibri" panose="020F0502020204030204" pitchFamily="34" charset="0"/>
                <a:cs typeface="Arial" panose="020B0604020202020204" pitchFamily="34" charset="0"/>
              </a:rPr>
              <a:t> under Medicare’s IPPS.</a:t>
            </a:r>
          </a:p>
        </p:txBody>
      </p:sp>
      <p:sp>
        <p:nvSpPr>
          <p:cNvPr id="17" name="TextBox 16">
            <a:extLst>
              <a:ext uri="{FF2B5EF4-FFF2-40B4-BE49-F238E27FC236}">
                <a16:creationId xmlns:a16="http://schemas.microsoft.com/office/drawing/2014/main" id="{3C6E45D3-0944-9160-7926-07C4CB435356}"/>
              </a:ext>
            </a:extLst>
          </p:cNvPr>
          <p:cNvSpPr txBox="1"/>
          <p:nvPr/>
        </p:nvSpPr>
        <p:spPr>
          <a:xfrm>
            <a:off x="7020919" y="2242265"/>
            <a:ext cx="4956988" cy="1186735"/>
          </a:xfrm>
          <a:prstGeom prst="rect">
            <a:avLst/>
          </a:prstGeom>
          <a:noFill/>
        </p:spPr>
        <p:txBody>
          <a:bodyPr wrap="square" rtlCol="0">
            <a:spAutoFit/>
          </a:bodyPr>
          <a:lstStyle/>
          <a:p>
            <a:pPr defTabSz="857228">
              <a:lnSpc>
                <a:spcPct val="115000"/>
              </a:lnSpc>
              <a:spcAft>
                <a:spcPts val="750"/>
              </a:spcAft>
              <a:defRPr/>
            </a:pPr>
            <a:r>
              <a:rPr lang="en-US" sz="1200" b="1" kern="100" dirty="0">
                <a:latin typeface="Arial" panose="020B0604020202020204" pitchFamily="34" charset="0"/>
                <a:ea typeface="Aptos" panose="020B0004020202020204" pitchFamily="34" charset="0"/>
                <a:cs typeface="Arial" panose="020B0604020202020204" pitchFamily="34" charset="0"/>
              </a:rPr>
              <a:t>39% </a:t>
            </a:r>
            <a:r>
              <a:rPr lang="en-US" sz="1125" kern="100" dirty="0">
                <a:latin typeface="Arial" panose="020B0604020202020204" pitchFamily="34" charset="0"/>
                <a:ea typeface="Aptos" panose="020B0004020202020204" pitchFamily="34" charset="0"/>
                <a:cs typeface="Arial" panose="020B0604020202020204" pitchFamily="34" charset="0"/>
              </a:rPr>
              <a:t>of all kidney transplant admissions </a:t>
            </a:r>
            <a:r>
              <a:rPr lang="en-US" sz="1125" b="1" kern="100" dirty="0">
                <a:latin typeface="Arial" panose="020B0604020202020204" pitchFamily="34" charset="0"/>
                <a:ea typeface="Aptos" panose="020B0004020202020204" pitchFamily="34" charset="0"/>
                <a:cs typeface="Arial" panose="020B0604020202020204" pitchFamily="34" charset="0"/>
              </a:rPr>
              <a:t>include hemodialysis</a:t>
            </a:r>
            <a:r>
              <a:rPr lang="en-US" sz="1125" kern="100" dirty="0">
                <a:latin typeface="Arial" panose="020B0604020202020204" pitchFamily="34" charset="0"/>
                <a:ea typeface="Aptos" panose="020B0004020202020204" pitchFamily="34" charset="0"/>
                <a:cs typeface="Arial" panose="020B0604020202020204" pitchFamily="34" charset="0"/>
              </a:rPr>
              <a:t>, and </a:t>
            </a:r>
            <a:r>
              <a:rPr lang="en-US" sz="1200" b="1" kern="100" dirty="0">
                <a:latin typeface="Arial" panose="020B0604020202020204" pitchFamily="34" charset="0"/>
                <a:ea typeface="Aptos" panose="020B0004020202020204" pitchFamily="34" charset="0"/>
                <a:cs typeface="Arial" panose="020B0604020202020204" pitchFamily="34" charset="0"/>
              </a:rPr>
              <a:t>29% </a:t>
            </a:r>
            <a:r>
              <a:rPr lang="en-US" sz="1125" b="1" kern="100" dirty="0">
                <a:latin typeface="Arial" panose="020B0604020202020204" pitchFamily="34" charset="0"/>
                <a:ea typeface="Aptos" panose="020B0004020202020204" pitchFamily="34" charset="0"/>
                <a:cs typeface="Arial" panose="020B0604020202020204" pitchFamily="34" charset="0"/>
              </a:rPr>
              <a:t>include hemodialysis and major complications or comorbidities</a:t>
            </a:r>
            <a:r>
              <a:rPr lang="en-US" sz="1125" kern="100" dirty="0">
                <a:latin typeface="Arial" panose="020B0604020202020204" pitchFamily="34" charset="0"/>
                <a:ea typeface="Aptos" panose="020B0004020202020204" pitchFamily="34" charset="0"/>
                <a:cs typeface="Arial" panose="020B0604020202020204" pitchFamily="34" charset="0"/>
              </a:rPr>
              <a:t>.</a:t>
            </a:r>
          </a:p>
          <a:p>
            <a:pPr defTabSz="857228">
              <a:lnSpc>
                <a:spcPct val="115000"/>
              </a:lnSpc>
              <a:spcAft>
                <a:spcPts val="750"/>
              </a:spcAft>
              <a:defRPr/>
            </a:pPr>
            <a:r>
              <a:rPr lang="en-US" sz="1125" kern="100" dirty="0">
                <a:latin typeface="Arial" panose="020B0604020202020204" pitchFamily="34" charset="0"/>
                <a:cs typeface="Arial" panose="020B0604020202020204" pitchFamily="34" charset="0"/>
              </a:rPr>
              <a:t>An increase in the proportion of MS-DRG 650 and a corresponding decrease in the proportion of MS-DRG 652 occurred from FY 2024 to FY 2025.</a:t>
            </a:r>
          </a:p>
        </p:txBody>
      </p:sp>
      <p:graphicFrame>
        <p:nvGraphicFramePr>
          <p:cNvPr id="20" name="Table 19">
            <a:extLst>
              <a:ext uri="{FF2B5EF4-FFF2-40B4-BE49-F238E27FC236}">
                <a16:creationId xmlns:a16="http://schemas.microsoft.com/office/drawing/2014/main" id="{D0A2E03E-66CE-6183-4DB4-596ED726932E}"/>
              </a:ext>
            </a:extLst>
          </p:cNvPr>
          <p:cNvGraphicFramePr>
            <a:graphicFrameLocks noGrp="1"/>
          </p:cNvGraphicFramePr>
          <p:nvPr>
            <p:extLst>
              <p:ext uri="{D42A27DB-BD31-4B8C-83A1-F6EECF244321}">
                <p14:modId xmlns:p14="http://schemas.microsoft.com/office/powerpoint/2010/main" val="1842121578"/>
              </p:ext>
            </p:extLst>
          </p:nvPr>
        </p:nvGraphicFramePr>
        <p:xfrm>
          <a:off x="620896" y="2190724"/>
          <a:ext cx="5993221" cy="2680628"/>
        </p:xfrm>
        <a:graphic>
          <a:graphicData uri="http://schemas.openxmlformats.org/drawingml/2006/table">
            <a:tbl>
              <a:tblPr firstRow="1" firstCol="1" bandRow="1"/>
              <a:tblGrid>
                <a:gridCol w="3487415">
                  <a:extLst>
                    <a:ext uri="{9D8B030D-6E8A-4147-A177-3AD203B41FA5}">
                      <a16:colId xmlns:a16="http://schemas.microsoft.com/office/drawing/2014/main" val="2761519564"/>
                    </a:ext>
                  </a:extLst>
                </a:gridCol>
                <a:gridCol w="817108">
                  <a:extLst>
                    <a:ext uri="{9D8B030D-6E8A-4147-A177-3AD203B41FA5}">
                      <a16:colId xmlns:a16="http://schemas.microsoft.com/office/drawing/2014/main" val="3278145399"/>
                    </a:ext>
                  </a:extLst>
                </a:gridCol>
                <a:gridCol w="844349">
                  <a:extLst>
                    <a:ext uri="{9D8B030D-6E8A-4147-A177-3AD203B41FA5}">
                      <a16:colId xmlns:a16="http://schemas.microsoft.com/office/drawing/2014/main" val="4087750533"/>
                    </a:ext>
                  </a:extLst>
                </a:gridCol>
                <a:gridCol w="844349">
                  <a:extLst>
                    <a:ext uri="{9D8B030D-6E8A-4147-A177-3AD203B41FA5}">
                      <a16:colId xmlns:a16="http://schemas.microsoft.com/office/drawing/2014/main" val="3799700722"/>
                    </a:ext>
                  </a:extLst>
                </a:gridCol>
              </a:tblGrid>
              <a:tr h="362628">
                <a:tc>
                  <a:txBody>
                    <a:bodyPr/>
                    <a:lstStyle>
                      <a:lvl1pPr marL="0" algn="l" defTabSz="960120" rtl="0" eaLnBrk="1" latinLnBrk="0" hangingPunct="1">
                        <a:defRPr sz="1890" b="1" kern="1200">
                          <a:solidFill>
                            <a:schemeClr val="bg1"/>
                          </a:solidFill>
                          <a:latin typeface="Arial"/>
                        </a:defRPr>
                      </a:lvl1pPr>
                      <a:lvl2pPr marL="480060" algn="l" defTabSz="960120" rtl="0" eaLnBrk="1" latinLnBrk="0" hangingPunct="1">
                        <a:defRPr sz="1890" b="1" kern="1200">
                          <a:solidFill>
                            <a:schemeClr val="bg1"/>
                          </a:solidFill>
                          <a:latin typeface="Arial"/>
                        </a:defRPr>
                      </a:lvl2pPr>
                      <a:lvl3pPr marL="960120" algn="l" defTabSz="960120" rtl="0" eaLnBrk="1" latinLnBrk="0" hangingPunct="1">
                        <a:defRPr sz="1890" b="1" kern="1200">
                          <a:solidFill>
                            <a:schemeClr val="bg1"/>
                          </a:solidFill>
                          <a:latin typeface="Arial"/>
                        </a:defRPr>
                      </a:lvl3pPr>
                      <a:lvl4pPr marL="1440180" algn="l" defTabSz="960120" rtl="0" eaLnBrk="1" latinLnBrk="0" hangingPunct="1">
                        <a:defRPr sz="1890" b="1" kern="1200">
                          <a:solidFill>
                            <a:schemeClr val="bg1"/>
                          </a:solidFill>
                          <a:latin typeface="Arial"/>
                        </a:defRPr>
                      </a:lvl4pPr>
                      <a:lvl5pPr marL="1920240" algn="l" defTabSz="960120" rtl="0" eaLnBrk="1" latinLnBrk="0" hangingPunct="1">
                        <a:defRPr sz="1890" b="1" kern="1200">
                          <a:solidFill>
                            <a:schemeClr val="bg1"/>
                          </a:solidFill>
                          <a:latin typeface="Arial"/>
                        </a:defRPr>
                      </a:lvl5pPr>
                      <a:lvl6pPr marL="2400300" algn="l" defTabSz="960120" rtl="0" eaLnBrk="1" latinLnBrk="0" hangingPunct="1">
                        <a:defRPr sz="1890" b="1" kern="1200">
                          <a:solidFill>
                            <a:schemeClr val="bg1"/>
                          </a:solidFill>
                          <a:latin typeface="Arial"/>
                        </a:defRPr>
                      </a:lvl6pPr>
                      <a:lvl7pPr marL="2880360" algn="l" defTabSz="960120" rtl="0" eaLnBrk="1" latinLnBrk="0" hangingPunct="1">
                        <a:defRPr sz="1890" b="1" kern="1200">
                          <a:solidFill>
                            <a:schemeClr val="bg1"/>
                          </a:solidFill>
                          <a:latin typeface="Arial"/>
                        </a:defRPr>
                      </a:lvl7pPr>
                      <a:lvl8pPr marL="3360420" algn="l" defTabSz="960120" rtl="0" eaLnBrk="1" latinLnBrk="0" hangingPunct="1">
                        <a:defRPr sz="1890" b="1" kern="1200">
                          <a:solidFill>
                            <a:schemeClr val="bg1"/>
                          </a:solidFill>
                          <a:latin typeface="Arial"/>
                        </a:defRPr>
                      </a:lvl8pPr>
                      <a:lvl9pPr marL="3840480" algn="l" defTabSz="960120" rtl="0" eaLnBrk="1" latinLnBrk="0" hangingPunct="1">
                        <a:defRPr sz="1890" b="1" kern="1200">
                          <a:solidFill>
                            <a:schemeClr val="bg1"/>
                          </a:solidFill>
                          <a:latin typeface="Arial"/>
                        </a:defRPr>
                      </a:lvl9pPr>
                    </a:lstStyle>
                    <a:p>
                      <a:pPr marL="0" marR="0" algn="l">
                        <a:lnSpc>
                          <a:spcPct val="115000"/>
                        </a:lnSpc>
                        <a:spcAft>
                          <a:spcPts val="800"/>
                        </a:spcAft>
                        <a:buNone/>
                      </a:pPr>
                      <a:r>
                        <a:rPr lang="en-US" sz="1400" kern="0" dirty="0">
                          <a:solidFill>
                            <a:schemeClr val="tx1"/>
                          </a:solidFill>
                          <a:effectLst/>
                          <a:latin typeface="Arial" panose="020B0604020202020204" pitchFamily="34" charset="0"/>
                          <a:cs typeface="Arial" panose="020B0604020202020204" pitchFamily="34" charset="0"/>
                        </a:rPr>
                        <a:t>MS-DRG</a:t>
                      </a:r>
                      <a:endParaRPr lang="en-US" sz="1400"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txBody>
                  <a:tcPr marL="64294" marR="64294" marT="0" marB="0" anchor="ctr">
                    <a:lnL w="6350" cap="flat" cmpd="sng" algn="ctr">
                      <a:noFill/>
                      <a:prstDash val="solid"/>
                      <a:miter lim="800000"/>
                    </a:lnL>
                    <a:lnR>
                      <a:noFill/>
                    </a:lnR>
                    <a:lnT w="6350" cap="flat" cmpd="sng" algn="ctr">
                      <a:noFill/>
                      <a:prstDash val="solid"/>
                      <a:miter lim="800000"/>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960120" rtl="0" eaLnBrk="1" latinLnBrk="0" hangingPunct="1">
                        <a:defRPr sz="1890" b="1" kern="1200">
                          <a:solidFill>
                            <a:schemeClr val="bg1"/>
                          </a:solidFill>
                          <a:latin typeface="Arial"/>
                        </a:defRPr>
                      </a:lvl1pPr>
                      <a:lvl2pPr marL="480060" algn="l" defTabSz="960120" rtl="0" eaLnBrk="1" latinLnBrk="0" hangingPunct="1">
                        <a:defRPr sz="1890" b="1" kern="1200">
                          <a:solidFill>
                            <a:schemeClr val="bg1"/>
                          </a:solidFill>
                          <a:latin typeface="Arial"/>
                        </a:defRPr>
                      </a:lvl2pPr>
                      <a:lvl3pPr marL="960120" algn="l" defTabSz="960120" rtl="0" eaLnBrk="1" latinLnBrk="0" hangingPunct="1">
                        <a:defRPr sz="1890" b="1" kern="1200">
                          <a:solidFill>
                            <a:schemeClr val="bg1"/>
                          </a:solidFill>
                          <a:latin typeface="Arial"/>
                        </a:defRPr>
                      </a:lvl3pPr>
                      <a:lvl4pPr marL="1440180" algn="l" defTabSz="960120" rtl="0" eaLnBrk="1" latinLnBrk="0" hangingPunct="1">
                        <a:defRPr sz="1890" b="1" kern="1200">
                          <a:solidFill>
                            <a:schemeClr val="bg1"/>
                          </a:solidFill>
                          <a:latin typeface="Arial"/>
                        </a:defRPr>
                      </a:lvl4pPr>
                      <a:lvl5pPr marL="1920240" algn="l" defTabSz="960120" rtl="0" eaLnBrk="1" latinLnBrk="0" hangingPunct="1">
                        <a:defRPr sz="1890" b="1" kern="1200">
                          <a:solidFill>
                            <a:schemeClr val="bg1"/>
                          </a:solidFill>
                          <a:latin typeface="Arial"/>
                        </a:defRPr>
                      </a:lvl5pPr>
                      <a:lvl6pPr marL="2400300" algn="l" defTabSz="960120" rtl="0" eaLnBrk="1" latinLnBrk="0" hangingPunct="1">
                        <a:defRPr sz="1890" b="1" kern="1200">
                          <a:solidFill>
                            <a:schemeClr val="bg1"/>
                          </a:solidFill>
                          <a:latin typeface="Arial"/>
                        </a:defRPr>
                      </a:lvl6pPr>
                      <a:lvl7pPr marL="2880360" algn="l" defTabSz="960120" rtl="0" eaLnBrk="1" latinLnBrk="0" hangingPunct="1">
                        <a:defRPr sz="1890" b="1" kern="1200">
                          <a:solidFill>
                            <a:schemeClr val="bg1"/>
                          </a:solidFill>
                          <a:latin typeface="Arial"/>
                        </a:defRPr>
                      </a:lvl7pPr>
                      <a:lvl8pPr marL="3360420" algn="l" defTabSz="960120" rtl="0" eaLnBrk="1" latinLnBrk="0" hangingPunct="1">
                        <a:defRPr sz="1890" b="1" kern="1200">
                          <a:solidFill>
                            <a:schemeClr val="bg1"/>
                          </a:solidFill>
                          <a:latin typeface="Arial"/>
                        </a:defRPr>
                      </a:lvl8pPr>
                      <a:lvl9pPr marL="3840480" algn="l" defTabSz="960120" rtl="0" eaLnBrk="1" latinLnBrk="0" hangingPunct="1">
                        <a:defRPr sz="1890" b="1" kern="1200">
                          <a:solidFill>
                            <a:schemeClr val="bg1"/>
                          </a:solidFill>
                          <a:latin typeface="Arial"/>
                        </a:defRPr>
                      </a:lvl9pPr>
                    </a:lstStyle>
                    <a:p>
                      <a:pPr marL="0" marR="0" algn="ctr">
                        <a:lnSpc>
                          <a:spcPct val="115000"/>
                        </a:lnSpc>
                        <a:spcAft>
                          <a:spcPts val="800"/>
                        </a:spcAft>
                        <a:buNone/>
                      </a:pPr>
                      <a:r>
                        <a:rPr lang="en-US" sz="1800" kern="0" dirty="0">
                          <a:solidFill>
                            <a:srgbClr val="74BF60"/>
                          </a:solidFill>
                          <a:effectLst/>
                          <a:latin typeface="Arial" panose="020B0604020202020204" pitchFamily="34" charset="0"/>
                          <a:cs typeface="Arial" panose="020B0604020202020204" pitchFamily="34" charset="0"/>
                        </a:rPr>
                        <a:t>650</a:t>
                      </a:r>
                      <a:endParaRPr lang="en-US" sz="1800" kern="100" dirty="0">
                        <a:solidFill>
                          <a:srgbClr val="74BF60"/>
                        </a:solidFill>
                        <a:effectLst/>
                        <a:latin typeface="Arial" panose="020B0604020202020204" pitchFamily="34" charset="0"/>
                        <a:ea typeface="Aptos" panose="020B0004020202020204" pitchFamily="34" charset="0"/>
                        <a:cs typeface="Arial" panose="020B0604020202020204" pitchFamily="34" charset="0"/>
                      </a:endParaRPr>
                    </a:p>
                  </a:txBody>
                  <a:tcPr marL="64294" marR="64294" marT="0" marB="0" anchor="ctr">
                    <a:lnL>
                      <a:noFill/>
                    </a:lnL>
                    <a:lnR>
                      <a:noFill/>
                    </a:lnR>
                    <a:lnT w="6350" cap="flat" cmpd="sng" algn="ctr">
                      <a:noFill/>
                      <a:prstDash val="solid"/>
                      <a:miter lim="800000"/>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960120" rtl="0" eaLnBrk="1" latinLnBrk="0" hangingPunct="1">
                        <a:defRPr sz="1890" b="1" kern="1200">
                          <a:solidFill>
                            <a:schemeClr val="bg1"/>
                          </a:solidFill>
                          <a:latin typeface="Arial"/>
                        </a:defRPr>
                      </a:lvl1pPr>
                      <a:lvl2pPr marL="480060" algn="l" defTabSz="960120" rtl="0" eaLnBrk="1" latinLnBrk="0" hangingPunct="1">
                        <a:defRPr sz="1890" b="1" kern="1200">
                          <a:solidFill>
                            <a:schemeClr val="bg1"/>
                          </a:solidFill>
                          <a:latin typeface="Arial"/>
                        </a:defRPr>
                      </a:lvl2pPr>
                      <a:lvl3pPr marL="960120" algn="l" defTabSz="960120" rtl="0" eaLnBrk="1" latinLnBrk="0" hangingPunct="1">
                        <a:defRPr sz="1890" b="1" kern="1200">
                          <a:solidFill>
                            <a:schemeClr val="bg1"/>
                          </a:solidFill>
                          <a:latin typeface="Arial"/>
                        </a:defRPr>
                      </a:lvl3pPr>
                      <a:lvl4pPr marL="1440180" algn="l" defTabSz="960120" rtl="0" eaLnBrk="1" latinLnBrk="0" hangingPunct="1">
                        <a:defRPr sz="1890" b="1" kern="1200">
                          <a:solidFill>
                            <a:schemeClr val="bg1"/>
                          </a:solidFill>
                          <a:latin typeface="Arial"/>
                        </a:defRPr>
                      </a:lvl4pPr>
                      <a:lvl5pPr marL="1920240" algn="l" defTabSz="960120" rtl="0" eaLnBrk="1" latinLnBrk="0" hangingPunct="1">
                        <a:defRPr sz="1890" b="1" kern="1200">
                          <a:solidFill>
                            <a:schemeClr val="bg1"/>
                          </a:solidFill>
                          <a:latin typeface="Arial"/>
                        </a:defRPr>
                      </a:lvl5pPr>
                      <a:lvl6pPr marL="2400300" algn="l" defTabSz="960120" rtl="0" eaLnBrk="1" latinLnBrk="0" hangingPunct="1">
                        <a:defRPr sz="1890" b="1" kern="1200">
                          <a:solidFill>
                            <a:schemeClr val="bg1"/>
                          </a:solidFill>
                          <a:latin typeface="Arial"/>
                        </a:defRPr>
                      </a:lvl6pPr>
                      <a:lvl7pPr marL="2880360" algn="l" defTabSz="960120" rtl="0" eaLnBrk="1" latinLnBrk="0" hangingPunct="1">
                        <a:defRPr sz="1890" b="1" kern="1200">
                          <a:solidFill>
                            <a:schemeClr val="bg1"/>
                          </a:solidFill>
                          <a:latin typeface="Arial"/>
                        </a:defRPr>
                      </a:lvl7pPr>
                      <a:lvl8pPr marL="3360420" algn="l" defTabSz="960120" rtl="0" eaLnBrk="1" latinLnBrk="0" hangingPunct="1">
                        <a:defRPr sz="1890" b="1" kern="1200">
                          <a:solidFill>
                            <a:schemeClr val="bg1"/>
                          </a:solidFill>
                          <a:latin typeface="Arial"/>
                        </a:defRPr>
                      </a:lvl8pPr>
                      <a:lvl9pPr marL="3840480" algn="l" defTabSz="960120" rtl="0" eaLnBrk="1" latinLnBrk="0" hangingPunct="1">
                        <a:defRPr sz="1890" b="1" kern="1200">
                          <a:solidFill>
                            <a:schemeClr val="bg1"/>
                          </a:solidFill>
                          <a:latin typeface="Arial"/>
                        </a:defRPr>
                      </a:lvl9pPr>
                    </a:lstStyle>
                    <a:p>
                      <a:pPr marL="0" marR="0" algn="ctr">
                        <a:lnSpc>
                          <a:spcPct val="115000"/>
                        </a:lnSpc>
                        <a:spcAft>
                          <a:spcPts val="800"/>
                        </a:spcAft>
                        <a:buNone/>
                      </a:pPr>
                      <a:r>
                        <a:rPr lang="en-US" sz="1800" kern="0" dirty="0">
                          <a:solidFill>
                            <a:srgbClr val="FFA100"/>
                          </a:solidFill>
                          <a:effectLst/>
                          <a:latin typeface="Arial" panose="020B0604020202020204" pitchFamily="34" charset="0"/>
                          <a:cs typeface="Arial" panose="020B0604020202020204" pitchFamily="34" charset="0"/>
                        </a:rPr>
                        <a:t>651</a:t>
                      </a:r>
                      <a:endParaRPr lang="en-US" sz="1800" kern="100" dirty="0">
                        <a:solidFill>
                          <a:srgbClr val="FFA100"/>
                        </a:solidFill>
                        <a:effectLst/>
                        <a:latin typeface="Arial" panose="020B0604020202020204" pitchFamily="34" charset="0"/>
                        <a:ea typeface="Aptos" panose="020B0004020202020204" pitchFamily="34" charset="0"/>
                        <a:cs typeface="Arial" panose="020B0604020202020204" pitchFamily="34" charset="0"/>
                      </a:endParaRPr>
                    </a:p>
                  </a:txBody>
                  <a:tcPr marL="64294" marR="64294" marT="0" marB="0" anchor="ctr">
                    <a:lnL>
                      <a:noFill/>
                    </a:lnL>
                    <a:lnR>
                      <a:noFill/>
                    </a:lnR>
                    <a:lnT w="6350" cap="flat" cmpd="sng" algn="ctr">
                      <a:noFill/>
                      <a:prstDash val="solid"/>
                      <a:miter lim="800000"/>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960120" rtl="0" eaLnBrk="1" latinLnBrk="0" hangingPunct="1">
                        <a:defRPr sz="1890" b="1" kern="1200">
                          <a:solidFill>
                            <a:schemeClr val="bg1"/>
                          </a:solidFill>
                          <a:latin typeface="Arial"/>
                        </a:defRPr>
                      </a:lvl1pPr>
                      <a:lvl2pPr marL="480060" algn="l" defTabSz="960120" rtl="0" eaLnBrk="1" latinLnBrk="0" hangingPunct="1">
                        <a:defRPr sz="1890" b="1" kern="1200">
                          <a:solidFill>
                            <a:schemeClr val="bg1"/>
                          </a:solidFill>
                          <a:latin typeface="Arial"/>
                        </a:defRPr>
                      </a:lvl2pPr>
                      <a:lvl3pPr marL="960120" algn="l" defTabSz="960120" rtl="0" eaLnBrk="1" latinLnBrk="0" hangingPunct="1">
                        <a:defRPr sz="1890" b="1" kern="1200">
                          <a:solidFill>
                            <a:schemeClr val="bg1"/>
                          </a:solidFill>
                          <a:latin typeface="Arial"/>
                        </a:defRPr>
                      </a:lvl3pPr>
                      <a:lvl4pPr marL="1440180" algn="l" defTabSz="960120" rtl="0" eaLnBrk="1" latinLnBrk="0" hangingPunct="1">
                        <a:defRPr sz="1890" b="1" kern="1200">
                          <a:solidFill>
                            <a:schemeClr val="bg1"/>
                          </a:solidFill>
                          <a:latin typeface="Arial"/>
                        </a:defRPr>
                      </a:lvl4pPr>
                      <a:lvl5pPr marL="1920240" algn="l" defTabSz="960120" rtl="0" eaLnBrk="1" latinLnBrk="0" hangingPunct="1">
                        <a:defRPr sz="1890" b="1" kern="1200">
                          <a:solidFill>
                            <a:schemeClr val="bg1"/>
                          </a:solidFill>
                          <a:latin typeface="Arial"/>
                        </a:defRPr>
                      </a:lvl5pPr>
                      <a:lvl6pPr marL="2400300" algn="l" defTabSz="960120" rtl="0" eaLnBrk="1" latinLnBrk="0" hangingPunct="1">
                        <a:defRPr sz="1890" b="1" kern="1200">
                          <a:solidFill>
                            <a:schemeClr val="bg1"/>
                          </a:solidFill>
                          <a:latin typeface="Arial"/>
                        </a:defRPr>
                      </a:lvl6pPr>
                      <a:lvl7pPr marL="2880360" algn="l" defTabSz="960120" rtl="0" eaLnBrk="1" latinLnBrk="0" hangingPunct="1">
                        <a:defRPr sz="1890" b="1" kern="1200">
                          <a:solidFill>
                            <a:schemeClr val="bg1"/>
                          </a:solidFill>
                          <a:latin typeface="Arial"/>
                        </a:defRPr>
                      </a:lvl7pPr>
                      <a:lvl8pPr marL="3360420" algn="l" defTabSz="960120" rtl="0" eaLnBrk="1" latinLnBrk="0" hangingPunct="1">
                        <a:defRPr sz="1890" b="1" kern="1200">
                          <a:solidFill>
                            <a:schemeClr val="bg1"/>
                          </a:solidFill>
                          <a:latin typeface="Arial"/>
                        </a:defRPr>
                      </a:lvl8pPr>
                      <a:lvl9pPr marL="3840480" algn="l" defTabSz="960120" rtl="0" eaLnBrk="1" latinLnBrk="0" hangingPunct="1">
                        <a:defRPr sz="1890" b="1" kern="1200">
                          <a:solidFill>
                            <a:schemeClr val="bg1"/>
                          </a:solidFill>
                          <a:latin typeface="Arial"/>
                        </a:defRPr>
                      </a:lvl9pPr>
                    </a:lstStyle>
                    <a:p>
                      <a:pPr marL="0" marR="0" algn="ctr">
                        <a:lnSpc>
                          <a:spcPct val="115000"/>
                        </a:lnSpc>
                        <a:spcAft>
                          <a:spcPts val="800"/>
                        </a:spcAft>
                        <a:buNone/>
                      </a:pPr>
                      <a:r>
                        <a:rPr lang="en-US" sz="1800" kern="0" dirty="0">
                          <a:solidFill>
                            <a:srgbClr val="0078D3"/>
                          </a:solidFill>
                          <a:effectLst/>
                          <a:latin typeface="Arial" panose="020B0604020202020204" pitchFamily="34" charset="0"/>
                          <a:cs typeface="Arial" panose="020B0604020202020204" pitchFamily="34" charset="0"/>
                        </a:rPr>
                        <a:t>652</a:t>
                      </a:r>
                      <a:endParaRPr lang="en-US" sz="1800" kern="100" dirty="0">
                        <a:solidFill>
                          <a:srgbClr val="0078D3"/>
                        </a:solidFill>
                        <a:effectLst/>
                        <a:latin typeface="Arial" panose="020B0604020202020204" pitchFamily="34" charset="0"/>
                        <a:ea typeface="Aptos" panose="020B0004020202020204" pitchFamily="34" charset="0"/>
                        <a:cs typeface="Arial" panose="020B0604020202020204" pitchFamily="34" charset="0"/>
                      </a:endParaRPr>
                    </a:p>
                  </a:txBody>
                  <a:tcPr marL="64294" marR="64294" marT="0" marB="0" anchor="ctr">
                    <a:lnL>
                      <a:noFill/>
                    </a:lnL>
                    <a:lnR w="6350" cap="flat" cmpd="sng" algn="ctr">
                      <a:noFill/>
                      <a:prstDash val="solid"/>
                      <a:miter lim="800000"/>
                    </a:lnR>
                    <a:lnT w="6350" cap="flat" cmpd="sng" algn="ctr">
                      <a:noFill/>
                      <a:prstDash val="solid"/>
                      <a:miter lim="800000"/>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767002677"/>
                  </a:ext>
                </a:extLst>
              </a:tr>
              <a:tr h="579500">
                <a:tc>
                  <a:txBody>
                    <a:bodyPr/>
                    <a:lstStyle/>
                    <a:p>
                      <a:pPr algn="l" rtl="0" fontAlgn="ctr">
                        <a:buNone/>
                      </a:pPr>
                      <a:r>
                        <a:rPr lang="en-US" sz="1100" b="1" i="0" u="none" strike="noStrike" dirty="0">
                          <a:solidFill>
                            <a:schemeClr val="tx1"/>
                          </a:solidFill>
                          <a:effectLst/>
                          <a:latin typeface="Arial" panose="020B0604020202020204" pitchFamily="34" charset="0"/>
                          <a:cs typeface="Arial" panose="020B0604020202020204" pitchFamily="34" charset="0"/>
                        </a:rPr>
                        <a:t>Transplant Admission Distribution</a:t>
                      </a:r>
                    </a:p>
                  </a:txBody>
                  <a:tcPr marL="8930" marR="8930" marT="8930" marB="0" anchor="ctr">
                    <a:lnL w="6350" cap="flat" cmpd="sng" algn="ctr">
                      <a:noFill/>
                      <a:prstDash val="solid"/>
                      <a:miter lim="800000"/>
                    </a:lnL>
                    <a:lnR>
                      <a:noFill/>
                    </a:lnR>
                    <a:lnT w="12700" cap="flat" cmpd="sng" algn="ctr">
                      <a:solidFill>
                        <a:srgbClr val="222B36"/>
                      </a:solidFill>
                      <a:prstDash val="solid"/>
                      <a:round/>
                      <a:headEnd type="none" w="med" len="med"/>
                      <a:tailEnd type="none" w="med" len="med"/>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29%</a:t>
                      </a:r>
                    </a:p>
                  </a:txBody>
                  <a:tcPr marL="8930" marR="8930" marT="8930" marB="0" anchor="ctr">
                    <a:lnL>
                      <a:noFill/>
                    </a:lnL>
                    <a:lnR>
                      <a:noFill/>
                    </a:lnR>
                    <a:lnT w="12700" cap="flat" cmpd="sng" algn="ctr">
                      <a:solidFill>
                        <a:srgbClr val="222B36"/>
                      </a:solidFill>
                      <a:prstDash val="solid"/>
                      <a:round/>
                      <a:headEnd type="none" w="med" len="med"/>
                      <a:tailEnd type="none" w="med" len="med"/>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10%</a:t>
                      </a:r>
                    </a:p>
                  </a:txBody>
                  <a:tcPr marL="8930" marR="8930" marT="8930" marB="0" anchor="ctr">
                    <a:lnL>
                      <a:noFill/>
                    </a:lnL>
                    <a:lnR>
                      <a:noFill/>
                    </a:lnR>
                    <a:lnT w="12700" cap="flat" cmpd="sng" algn="ctr">
                      <a:solidFill>
                        <a:srgbClr val="222B36"/>
                      </a:solidFill>
                      <a:prstDash val="solid"/>
                      <a:round/>
                      <a:headEnd type="none" w="med" len="med"/>
                      <a:tailEnd type="none" w="med" len="med"/>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61%</a:t>
                      </a:r>
                    </a:p>
                  </a:txBody>
                  <a:tcPr marL="8930" marR="8930" marT="8930" marB="0" anchor="ctr">
                    <a:lnL>
                      <a:noFill/>
                    </a:lnL>
                    <a:lnR w="6350" cap="flat" cmpd="sng" algn="ctr">
                      <a:noFill/>
                      <a:prstDash val="solid"/>
                      <a:miter lim="800000"/>
                    </a:lnR>
                    <a:lnT w="12700" cap="flat" cmpd="sng" algn="ctr">
                      <a:solidFill>
                        <a:srgbClr val="222B36"/>
                      </a:solidFill>
                      <a:prstDash val="solid"/>
                      <a:round/>
                      <a:headEnd type="none" w="med" len="med"/>
                      <a:tailEnd type="none" w="med" len="med"/>
                    </a:lnT>
                    <a:lnB w="12700" cap="flat" cmpd="sng" algn="ctr">
                      <a:solidFill>
                        <a:srgbClr val="222B3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0631557"/>
                  </a:ext>
                </a:extLst>
              </a:tr>
              <a:tr h="579500">
                <a:tc>
                  <a:txBody>
                    <a:bodyPr/>
                    <a:lstStyle/>
                    <a:p>
                      <a:pPr algn="l" rtl="0" fontAlgn="ctr">
                        <a:buNone/>
                      </a:pPr>
                      <a:r>
                        <a:rPr lang="en-US" sz="1100" b="1" i="0" u="none" strike="noStrike" dirty="0">
                          <a:solidFill>
                            <a:schemeClr val="tx1"/>
                          </a:solidFill>
                          <a:effectLst/>
                          <a:latin typeface="Arial" panose="020B0604020202020204" pitchFamily="34" charset="0"/>
                          <a:cs typeface="Arial" panose="020B0604020202020204" pitchFamily="34" charset="0"/>
                        </a:rPr>
                        <a:t>% with Deceased Donor Kidney</a:t>
                      </a:r>
                    </a:p>
                  </a:txBody>
                  <a:tcPr marL="8930" marR="8930" marT="8930" marB="0" anchor="ctr">
                    <a:lnL w="6350" cap="flat" cmpd="sng" algn="ctr">
                      <a:noFill/>
                      <a:prstDash val="solid"/>
                      <a:miter lim="800000"/>
                    </a:lnL>
                    <a:lnR>
                      <a:noFill/>
                    </a:lnR>
                    <a:lnT w="12700" cap="flat" cmpd="sng" algn="ctr">
                      <a:solidFill>
                        <a:srgbClr val="222B36"/>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95%</a:t>
                      </a:r>
                    </a:p>
                  </a:txBody>
                  <a:tcPr marL="8930" marR="8930" marT="8930" marB="0" anchor="ctr">
                    <a:lnL>
                      <a:noFill/>
                    </a:lnL>
                    <a:lnR>
                      <a:noFill/>
                    </a:lnR>
                    <a:lnT w="12700" cap="flat" cmpd="sng" algn="ctr">
                      <a:solidFill>
                        <a:srgbClr val="222B36"/>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96%</a:t>
                      </a:r>
                    </a:p>
                  </a:txBody>
                  <a:tcPr marL="8930" marR="8930" marT="8930" marB="0" anchor="ctr">
                    <a:lnL>
                      <a:noFill/>
                    </a:lnL>
                    <a:lnR>
                      <a:noFill/>
                    </a:lnR>
                    <a:lnT w="12700" cap="flat" cmpd="sng" algn="ctr">
                      <a:solidFill>
                        <a:srgbClr val="222B36"/>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71%</a:t>
                      </a:r>
                    </a:p>
                  </a:txBody>
                  <a:tcPr marL="8930" marR="8930" marT="8930" marB="0" anchor="ctr">
                    <a:lnL>
                      <a:noFill/>
                    </a:lnL>
                    <a:lnR w="6350" cap="flat" cmpd="sng" algn="ctr">
                      <a:noFill/>
                      <a:prstDash val="solid"/>
                      <a:miter lim="800000"/>
                    </a:lnR>
                    <a:lnT w="12700" cap="flat" cmpd="sng" algn="ctr">
                      <a:solidFill>
                        <a:srgbClr val="222B36"/>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47105561"/>
                  </a:ext>
                </a:extLst>
              </a:tr>
              <a:tr h="579500">
                <a:tc>
                  <a:txBody>
                    <a:bodyPr/>
                    <a:lstStyle/>
                    <a:p>
                      <a:pPr algn="l" rtl="0" fontAlgn="ctr">
                        <a:buNone/>
                      </a:pPr>
                      <a:r>
                        <a:rPr lang="en-US" sz="1100" b="1" i="0" u="none" strike="noStrike" dirty="0">
                          <a:solidFill>
                            <a:schemeClr val="tx1"/>
                          </a:solidFill>
                          <a:effectLst/>
                          <a:latin typeface="Arial" panose="020B0604020202020204" pitchFamily="34" charset="0"/>
                          <a:cs typeface="Arial" panose="020B0604020202020204" pitchFamily="34" charset="0"/>
                        </a:rPr>
                        <a:t>Geometric Mean Length of Stay (days)</a:t>
                      </a:r>
                    </a:p>
                  </a:txBody>
                  <a:tcPr marL="8930" marR="8930" marT="8930" marB="0" anchor="ctr">
                    <a:lnL w="6350" cap="flat" cmpd="sng" algn="ctr">
                      <a:noFill/>
                      <a:prstDash val="solid"/>
                      <a:miter lim="800000"/>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6.4</a:t>
                      </a:r>
                    </a:p>
                  </a:txBody>
                  <a:tcPr marL="8930" marR="8930" marT="8930" marB="0" anchor="ctr">
                    <a:lnL>
                      <a:noFill/>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5.4</a:t>
                      </a:r>
                    </a:p>
                  </a:txBody>
                  <a:tcPr marL="8930" marR="8930" marT="8930" marB="0" anchor="ctr">
                    <a:lnL>
                      <a:noFill/>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4.3</a:t>
                      </a:r>
                    </a:p>
                  </a:txBody>
                  <a:tcPr marL="8930" marR="8930" marT="8930" marB="0" anchor="ctr">
                    <a:lnL>
                      <a:noFill/>
                    </a:lnL>
                    <a:lnR w="6350" cap="flat" cmpd="sng" algn="ctr">
                      <a:noFill/>
                      <a:prstDash val="solid"/>
                      <a:miter lim="800000"/>
                    </a:lnR>
                    <a:lnT w="12700" cap="flat" cmpd="sng" algn="ctr">
                      <a:solidFill>
                        <a:srgbClr val="222B36">
                          <a:lumMod val="90000"/>
                          <a:lumOff val="10000"/>
                        </a:srgbClr>
                      </a:solidFill>
                      <a:prstDash val="solid"/>
                      <a:round/>
                      <a:headEnd type="none" w="med" len="med"/>
                      <a:tailEnd type="none" w="med" len="med"/>
                    </a:lnT>
                    <a:lnB w="12700" cap="flat" cmpd="sng" algn="ctr">
                      <a:solidFill>
                        <a:srgbClr val="222B36">
                          <a:lumMod val="90000"/>
                          <a:lumOff val="1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15773309"/>
                  </a:ext>
                </a:extLst>
              </a:tr>
              <a:tr h="579500">
                <a:tc>
                  <a:txBody>
                    <a:bodyPr/>
                    <a:lstStyle/>
                    <a:p>
                      <a:pPr algn="l" rtl="0" fontAlgn="ctr">
                        <a:buNone/>
                      </a:pPr>
                      <a:r>
                        <a:rPr lang="en-US" sz="1100" b="1" i="0" u="none" strike="noStrike" dirty="0">
                          <a:solidFill>
                            <a:schemeClr val="tx1"/>
                          </a:solidFill>
                          <a:effectLst/>
                          <a:latin typeface="Arial" panose="020B0604020202020204" pitchFamily="34" charset="0"/>
                          <a:cs typeface="Arial" panose="020B0604020202020204" pitchFamily="34" charset="0"/>
                        </a:rPr>
                        <a:t>Total Standardized Hospital Internal Cost  </a:t>
                      </a:r>
                    </a:p>
                    <a:p>
                      <a:pPr algn="l" rtl="0" fontAlgn="ctr">
                        <a:buNone/>
                      </a:pPr>
                      <a:r>
                        <a:rPr lang="en-US" sz="1100" b="1" i="0" u="none" strike="noStrike" dirty="0">
                          <a:solidFill>
                            <a:schemeClr val="tx1"/>
                          </a:solidFill>
                          <a:effectLst/>
                          <a:latin typeface="Arial" panose="020B0604020202020204" pitchFamily="34" charset="0"/>
                          <a:cs typeface="Arial" panose="020B0604020202020204" pitchFamily="34" charset="0"/>
                        </a:rPr>
                        <a:t> per Transplant </a:t>
                      </a:r>
                    </a:p>
                    <a:p>
                      <a:pPr algn="l" rtl="0" fontAlgn="ctr">
                        <a:buNone/>
                      </a:pPr>
                      <a:r>
                        <a:rPr lang="en-US" sz="1100" b="1" i="1" u="none" strike="noStrike" dirty="0">
                          <a:solidFill>
                            <a:schemeClr val="tx1"/>
                          </a:solidFill>
                          <a:effectLst/>
                          <a:latin typeface="Arial" panose="020B0604020202020204" pitchFamily="34" charset="0"/>
                          <a:cs typeface="Arial" panose="020B0604020202020204" pitchFamily="34" charset="0"/>
                        </a:rPr>
                        <a:t>(inclusive of kidney acquisition costs*)</a:t>
                      </a:r>
                    </a:p>
                  </a:txBody>
                  <a:tcPr marL="8930" marR="8930" marT="8930" marB="0" anchor="ctr">
                    <a:lnL w="6350" cap="flat" cmpd="sng" algn="ctr">
                      <a:noFill/>
                      <a:prstDash val="solid"/>
                      <a:miter lim="800000"/>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$128,882</a:t>
                      </a:r>
                    </a:p>
                  </a:txBody>
                  <a:tcPr marL="8930" marR="8930" marT="8930" marB="0" anchor="ctr">
                    <a:lnL>
                      <a:noFill/>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$121,580</a:t>
                      </a:r>
                    </a:p>
                  </a:txBody>
                  <a:tcPr marL="8930" marR="8930" marT="8930" marB="0" anchor="ctr">
                    <a:lnL>
                      <a:noFill/>
                    </a:lnL>
                    <a:lnR>
                      <a:noFill/>
                    </a:lnR>
                    <a:lnT w="12700" cap="flat" cmpd="sng" algn="ctr">
                      <a:solidFill>
                        <a:srgbClr val="222B36">
                          <a:lumMod val="90000"/>
                          <a:lumOff val="1000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buNone/>
                      </a:pPr>
                      <a:r>
                        <a:rPr lang="en-US" sz="1100" b="0" i="0" u="none" strike="noStrike" dirty="0">
                          <a:solidFill>
                            <a:schemeClr val="tx1"/>
                          </a:solidFill>
                          <a:effectLst/>
                          <a:latin typeface="Arial" panose="020B0604020202020204" pitchFamily="34" charset="0"/>
                          <a:cs typeface="Arial" panose="020B0604020202020204" pitchFamily="34" charset="0"/>
                        </a:rPr>
                        <a:t>$115,709</a:t>
                      </a:r>
                    </a:p>
                  </a:txBody>
                  <a:tcPr marL="8930" marR="8930" marT="8930" marB="0" anchor="ctr">
                    <a:lnL>
                      <a:noFill/>
                    </a:lnL>
                    <a:lnR w="6350" cap="flat" cmpd="sng" algn="ctr">
                      <a:noFill/>
                      <a:prstDash val="solid"/>
                      <a:miter lim="800000"/>
                    </a:lnR>
                    <a:lnT w="12700" cap="flat" cmpd="sng" algn="ctr">
                      <a:solidFill>
                        <a:srgbClr val="222B36">
                          <a:lumMod val="90000"/>
                          <a:lumOff val="1000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0060628"/>
                  </a:ext>
                </a:extLst>
              </a:tr>
            </a:tbl>
          </a:graphicData>
        </a:graphic>
      </p:graphicFrame>
      <p:sp>
        <p:nvSpPr>
          <p:cNvPr id="21" name="TextBox 20">
            <a:extLst>
              <a:ext uri="{FF2B5EF4-FFF2-40B4-BE49-F238E27FC236}">
                <a16:creationId xmlns:a16="http://schemas.microsoft.com/office/drawing/2014/main" id="{A754E06B-F446-EA9F-75F5-AD7F88B75EC6}"/>
              </a:ext>
            </a:extLst>
          </p:cNvPr>
          <p:cNvSpPr txBox="1"/>
          <p:nvPr/>
        </p:nvSpPr>
        <p:spPr>
          <a:xfrm>
            <a:off x="593435" y="4838417"/>
            <a:ext cx="5813436" cy="213841"/>
          </a:xfrm>
          <a:prstGeom prst="rect">
            <a:avLst/>
          </a:prstGeom>
          <a:noFill/>
        </p:spPr>
        <p:txBody>
          <a:bodyPr wrap="square" rtlCol="0">
            <a:spAutoFit/>
          </a:bodyPr>
          <a:lstStyle/>
          <a:p>
            <a:pPr defTabSz="857228">
              <a:lnSpc>
                <a:spcPct val="115000"/>
              </a:lnSpc>
              <a:spcBef>
                <a:spcPts val="278"/>
              </a:spcBef>
              <a:spcAft>
                <a:spcPts val="278"/>
              </a:spcAft>
              <a:buClr>
                <a:srgbClr val="156082"/>
              </a:buClr>
              <a:buSzPct val="100000"/>
              <a:defRPr/>
            </a:pPr>
            <a:r>
              <a:rPr lang="en-US" sz="750" dirty="0">
                <a:solidFill>
                  <a:srgbClr val="333333"/>
                </a:solidFill>
                <a:latin typeface="Arial" panose="020B0604020202020204" pitchFamily="34" charset="0"/>
                <a:ea typeface="Calibri" pitchFamily="34" charset="-122"/>
                <a:cs typeface="Arial" panose="020B0604020202020204" pitchFamily="34" charset="0"/>
              </a:rPr>
              <a:t>Source: Authors’ analysis of fiscal year 2025 CMS 100% RIF FFS data, and cost report data to calculate kidney acquisition costs</a:t>
            </a:r>
          </a:p>
        </p:txBody>
      </p:sp>
      <p:sp>
        <p:nvSpPr>
          <p:cNvPr id="22" name="TextBox 21">
            <a:extLst>
              <a:ext uri="{FF2B5EF4-FFF2-40B4-BE49-F238E27FC236}">
                <a16:creationId xmlns:a16="http://schemas.microsoft.com/office/drawing/2014/main" id="{4B542833-2597-108A-CA5D-E8E671692315}"/>
              </a:ext>
            </a:extLst>
          </p:cNvPr>
          <p:cNvSpPr txBox="1"/>
          <p:nvPr/>
        </p:nvSpPr>
        <p:spPr>
          <a:xfrm>
            <a:off x="593436" y="5133685"/>
            <a:ext cx="5993221" cy="1000915"/>
          </a:xfrm>
          <a:prstGeom prst="rect">
            <a:avLst/>
          </a:prstGeom>
          <a:noFill/>
        </p:spPr>
        <p:txBody>
          <a:bodyPr wrap="square">
            <a:spAutoFit/>
          </a:bodyPr>
          <a:lstStyle/>
          <a:p>
            <a:pPr defTabSz="857228">
              <a:lnSpc>
                <a:spcPct val="115000"/>
              </a:lnSpc>
              <a:spcAft>
                <a:spcPts val="750"/>
              </a:spcAft>
              <a:defRPr/>
            </a:pPr>
            <a:r>
              <a:rPr lang="en-US" sz="1125" kern="100" dirty="0">
                <a:latin typeface="Arial" panose="020B0604020202020204" pitchFamily="34" charset="0"/>
                <a:ea typeface="Aptos" panose="020B0004020202020204" pitchFamily="34" charset="0"/>
                <a:cs typeface="Arial" panose="020B0604020202020204" pitchFamily="34" charset="0"/>
              </a:rPr>
              <a:t>In FY 2025, total hospital internal costs for kidney transplants range from </a:t>
            </a:r>
            <a:r>
              <a:rPr lang="en-US" sz="1200" b="1" kern="100" dirty="0">
                <a:latin typeface="Arial" panose="020B0604020202020204" pitchFamily="34" charset="0"/>
                <a:ea typeface="Aptos" panose="020B0004020202020204" pitchFamily="34" charset="0"/>
                <a:cs typeface="Arial" panose="020B0604020202020204" pitchFamily="34" charset="0"/>
              </a:rPr>
              <a:t>$116K-$129K </a:t>
            </a:r>
            <a:r>
              <a:rPr lang="en-US" sz="1125" kern="100" dirty="0">
                <a:latin typeface="Arial" panose="020B0604020202020204" pitchFamily="34" charset="0"/>
                <a:ea typeface="Aptos" panose="020B0004020202020204" pitchFamily="34" charset="0"/>
                <a:cs typeface="Arial" panose="020B0604020202020204" pitchFamily="34" charset="0"/>
              </a:rPr>
              <a:t>per admission, inclusive of kidney acquisition costs. </a:t>
            </a:r>
          </a:p>
          <a:p>
            <a:pPr defTabSz="857228">
              <a:lnSpc>
                <a:spcPct val="115000"/>
              </a:lnSpc>
              <a:spcAft>
                <a:spcPts val="750"/>
              </a:spcAft>
              <a:defRPr/>
            </a:pPr>
            <a:r>
              <a:rPr lang="en-US" sz="1125" kern="100" dirty="0">
                <a:latin typeface="Arial" panose="020B0604020202020204" pitchFamily="34" charset="0"/>
                <a:ea typeface="Aptos" panose="020B0004020202020204" pitchFamily="34" charset="0"/>
                <a:cs typeface="Arial" panose="020B0604020202020204" pitchFamily="34" charset="0"/>
              </a:rPr>
              <a:t>Kidney acquisition costs* make up </a:t>
            </a:r>
            <a:r>
              <a:rPr lang="en-US" sz="1200" b="1" kern="100" dirty="0">
                <a:latin typeface="Arial" panose="020B0604020202020204" pitchFamily="34" charset="0"/>
                <a:ea typeface="Aptos" panose="020B0004020202020204" pitchFamily="34" charset="0"/>
                <a:cs typeface="Arial" panose="020B0604020202020204" pitchFamily="34" charset="0"/>
              </a:rPr>
              <a:t>65% to 73% </a:t>
            </a:r>
            <a:r>
              <a:rPr lang="en-US" sz="1125" kern="100" dirty="0">
                <a:latin typeface="Arial" panose="020B0604020202020204" pitchFamily="34" charset="0"/>
                <a:ea typeface="Aptos" panose="020B0004020202020204" pitchFamily="34" charset="0"/>
                <a:cs typeface="Arial" panose="020B0604020202020204" pitchFamily="34" charset="0"/>
              </a:rPr>
              <a:t>of total hospital costs for kidney transplant admissions.</a:t>
            </a:r>
          </a:p>
        </p:txBody>
      </p:sp>
      <p:grpSp>
        <p:nvGrpSpPr>
          <p:cNvPr id="3" name="Group 2">
            <a:extLst>
              <a:ext uri="{FF2B5EF4-FFF2-40B4-BE49-F238E27FC236}">
                <a16:creationId xmlns:a16="http://schemas.microsoft.com/office/drawing/2014/main" id="{7E140188-7F54-2411-AF08-471965A1C0DC}"/>
              </a:ext>
            </a:extLst>
          </p:cNvPr>
          <p:cNvGrpSpPr/>
          <p:nvPr/>
        </p:nvGrpSpPr>
        <p:grpSpPr>
          <a:xfrm>
            <a:off x="593435" y="1403232"/>
            <a:ext cx="12331989" cy="495846"/>
            <a:chOff x="695610" y="1403232"/>
            <a:chExt cx="11712574" cy="495846"/>
          </a:xfrm>
        </p:grpSpPr>
        <p:sp>
          <p:nvSpPr>
            <p:cNvPr id="44" name="Shape 4">
              <a:extLst>
                <a:ext uri="{FF2B5EF4-FFF2-40B4-BE49-F238E27FC236}">
                  <a16:creationId xmlns:a16="http://schemas.microsoft.com/office/drawing/2014/main" id="{72AE3807-3E95-8F4D-8B7C-4E7A42AE0ACE}"/>
                </a:ext>
              </a:extLst>
            </p:cNvPr>
            <p:cNvSpPr/>
            <p:nvPr/>
          </p:nvSpPr>
          <p:spPr>
            <a:xfrm>
              <a:off x="695610" y="1420377"/>
              <a:ext cx="108067" cy="445770"/>
            </a:xfrm>
            <a:prstGeom prst="rect">
              <a:avLst/>
            </a:prstGeom>
            <a:solidFill>
              <a:srgbClr val="74BF60"/>
            </a:solidFill>
            <a:ln w="12700">
              <a:noFill/>
              <a:prstDash val="solid"/>
            </a:ln>
          </p:spPr>
          <p:txBody>
            <a:bodyPr/>
            <a:lstStyle/>
            <a:p>
              <a:endParaRPr lang="en-US" sz="1313" b="1" dirty="0">
                <a:solidFill>
                  <a:srgbClr val="0078D3"/>
                </a:solidFill>
                <a:latin typeface="Arial" panose="020B0604020202020204" pitchFamily="34" charset="0"/>
                <a:cs typeface="Arial" panose="020B0604020202020204" pitchFamily="34" charset="0"/>
              </a:endParaRPr>
            </a:p>
          </p:txBody>
        </p:sp>
        <p:sp>
          <p:nvSpPr>
            <p:cNvPr id="45" name="Text 5">
              <a:extLst>
                <a:ext uri="{FF2B5EF4-FFF2-40B4-BE49-F238E27FC236}">
                  <a16:creationId xmlns:a16="http://schemas.microsoft.com/office/drawing/2014/main" id="{C0A0D46E-986D-1016-093E-833B9C6A0D97}"/>
                </a:ext>
              </a:extLst>
            </p:cNvPr>
            <p:cNvSpPr/>
            <p:nvPr/>
          </p:nvSpPr>
          <p:spPr>
            <a:xfrm>
              <a:off x="803678" y="1403232"/>
              <a:ext cx="4000607" cy="480060"/>
            </a:xfrm>
            <a:prstGeom prst="rect">
              <a:avLst/>
            </a:prstGeom>
            <a:noFill/>
            <a:ln/>
          </p:spPr>
          <p:txBody>
            <a:bodyPr wrap="square" rtlCol="0" anchor="ctr"/>
            <a:lstStyle/>
            <a:p>
              <a:r>
                <a:rPr lang="en-US" sz="1688" b="1" dirty="0">
                  <a:solidFill>
                    <a:srgbClr val="74BF60"/>
                  </a:solidFill>
                  <a:latin typeface="Arial" panose="020B0604020202020204" pitchFamily="34" charset="0"/>
                  <a:ea typeface="Calibri" pitchFamily="34" charset="-122"/>
                  <a:cs typeface="Arial" panose="020B0604020202020204" pitchFamily="34" charset="0"/>
                </a:rPr>
                <a:t>650</a:t>
              </a:r>
              <a:r>
                <a:rPr lang="en-US" sz="1500" b="1" dirty="0">
                  <a:latin typeface="Arial" panose="020B0604020202020204" pitchFamily="34" charset="0"/>
                  <a:ea typeface="Calibri" pitchFamily="34" charset="-122"/>
                  <a:cs typeface="Arial" panose="020B0604020202020204" pitchFamily="34" charset="0"/>
                </a:rPr>
                <a:t> </a:t>
              </a:r>
              <a:r>
                <a:rPr lang="en-US" sz="1313" b="1" dirty="0">
                  <a:latin typeface="Arial" panose="020B0604020202020204" pitchFamily="34" charset="0"/>
                  <a:ea typeface="Calibri" pitchFamily="34" charset="-122"/>
                  <a:cs typeface="Arial" panose="020B0604020202020204" pitchFamily="34" charset="0"/>
                </a:rPr>
                <a:t> Kidney Transplant with Hemodialysis</a:t>
              </a:r>
              <a:endParaRPr lang="en-US" sz="1313" b="1" dirty="0">
                <a:latin typeface="Arial" panose="020B0604020202020204" pitchFamily="34" charset="0"/>
                <a:cs typeface="Arial" panose="020B0604020202020204" pitchFamily="34" charset="0"/>
              </a:endParaRPr>
            </a:p>
            <a:p>
              <a:r>
                <a:rPr lang="en-US" sz="1313" b="1" dirty="0">
                  <a:latin typeface="Arial" panose="020B0604020202020204" pitchFamily="34" charset="0"/>
                  <a:ea typeface="Calibri" pitchFamily="34" charset="-122"/>
                  <a:cs typeface="Arial" panose="020B0604020202020204" pitchFamily="34" charset="0"/>
                </a:rPr>
                <a:t>with Major Complication or Comorbidities (MCC)</a:t>
              </a:r>
              <a:endParaRPr lang="en-US" sz="1313" b="1" dirty="0">
                <a:latin typeface="Arial" panose="020B0604020202020204" pitchFamily="34" charset="0"/>
                <a:cs typeface="Arial" panose="020B0604020202020204" pitchFamily="34" charset="0"/>
              </a:endParaRPr>
            </a:p>
          </p:txBody>
        </p:sp>
        <p:sp>
          <p:nvSpPr>
            <p:cNvPr id="46" name="Shape 6">
              <a:extLst>
                <a:ext uri="{FF2B5EF4-FFF2-40B4-BE49-F238E27FC236}">
                  <a16:creationId xmlns:a16="http://schemas.microsoft.com/office/drawing/2014/main" id="{6EDFFB36-F3D6-DB20-EA76-C3FFF5607BD2}"/>
                </a:ext>
              </a:extLst>
            </p:cNvPr>
            <p:cNvSpPr/>
            <p:nvPr/>
          </p:nvSpPr>
          <p:spPr>
            <a:xfrm>
              <a:off x="4871885" y="1420377"/>
              <a:ext cx="108068" cy="445770"/>
            </a:xfrm>
            <a:prstGeom prst="rect">
              <a:avLst/>
            </a:prstGeom>
            <a:solidFill>
              <a:srgbClr val="FFA100"/>
            </a:solidFill>
            <a:ln w="12700">
              <a:noFill/>
              <a:prstDash val="solid"/>
            </a:ln>
          </p:spPr>
          <p:txBody>
            <a:bodyPr/>
            <a:lstStyle/>
            <a:p>
              <a:endParaRPr lang="en-US" sz="1313" b="1" dirty="0">
                <a:solidFill>
                  <a:srgbClr val="FFA100"/>
                </a:solidFill>
                <a:highlight>
                  <a:srgbClr val="FFA100"/>
                </a:highlight>
                <a:latin typeface="Arial" panose="020B0604020202020204" pitchFamily="34" charset="0"/>
                <a:cs typeface="Arial" panose="020B0604020202020204" pitchFamily="34" charset="0"/>
              </a:endParaRPr>
            </a:p>
          </p:txBody>
        </p:sp>
        <p:sp>
          <p:nvSpPr>
            <p:cNvPr id="47" name="Text 7">
              <a:extLst>
                <a:ext uri="{FF2B5EF4-FFF2-40B4-BE49-F238E27FC236}">
                  <a16:creationId xmlns:a16="http://schemas.microsoft.com/office/drawing/2014/main" id="{E282BD21-E368-EF34-7AEB-D9BEC94481EC}"/>
                </a:ext>
              </a:extLst>
            </p:cNvPr>
            <p:cNvSpPr/>
            <p:nvPr/>
          </p:nvSpPr>
          <p:spPr>
            <a:xfrm>
              <a:off x="4979954" y="1403232"/>
              <a:ext cx="3572246" cy="480060"/>
            </a:xfrm>
            <a:prstGeom prst="rect">
              <a:avLst/>
            </a:prstGeom>
            <a:noFill/>
            <a:ln/>
          </p:spPr>
          <p:txBody>
            <a:bodyPr wrap="square" rtlCol="0" anchor="ctr"/>
            <a:lstStyle/>
            <a:p>
              <a:r>
                <a:rPr lang="en-US" sz="1688" b="1" dirty="0">
                  <a:solidFill>
                    <a:srgbClr val="FFA100"/>
                  </a:solidFill>
                  <a:latin typeface="Arial" panose="020B0604020202020204" pitchFamily="34" charset="0"/>
                  <a:ea typeface="Calibri" pitchFamily="34" charset="-122"/>
                  <a:cs typeface="Arial" panose="020B0604020202020204" pitchFamily="34" charset="0"/>
                </a:rPr>
                <a:t>651</a:t>
              </a:r>
              <a:r>
                <a:rPr lang="en-US" sz="1313" b="1" dirty="0">
                  <a:latin typeface="Arial" panose="020B0604020202020204" pitchFamily="34" charset="0"/>
                  <a:ea typeface="Calibri" pitchFamily="34" charset="-122"/>
                  <a:cs typeface="Arial" panose="020B0604020202020204" pitchFamily="34" charset="0"/>
                </a:rPr>
                <a:t>  Kidney Transplant with Hemodialysis</a:t>
              </a:r>
              <a:endParaRPr lang="en-US" sz="1313" b="1" dirty="0">
                <a:latin typeface="Arial" panose="020B0604020202020204" pitchFamily="34" charset="0"/>
                <a:cs typeface="Arial" panose="020B0604020202020204" pitchFamily="34" charset="0"/>
              </a:endParaRPr>
            </a:p>
            <a:p>
              <a:r>
                <a:rPr lang="en-US" sz="1313" b="1" dirty="0">
                  <a:latin typeface="Arial" panose="020B0604020202020204" pitchFamily="34" charset="0"/>
                  <a:ea typeface="Calibri" pitchFamily="34" charset="-122"/>
                  <a:cs typeface="Arial" panose="020B0604020202020204" pitchFamily="34" charset="0"/>
                </a:rPr>
                <a:t>without MCC</a:t>
              </a:r>
              <a:endParaRPr lang="en-US" sz="1313" b="1" dirty="0">
                <a:latin typeface="Arial" panose="020B0604020202020204" pitchFamily="34" charset="0"/>
                <a:cs typeface="Arial" panose="020B0604020202020204" pitchFamily="34" charset="0"/>
              </a:endParaRPr>
            </a:p>
          </p:txBody>
        </p:sp>
        <p:sp>
          <p:nvSpPr>
            <p:cNvPr id="48" name="Shape 8">
              <a:extLst>
                <a:ext uri="{FF2B5EF4-FFF2-40B4-BE49-F238E27FC236}">
                  <a16:creationId xmlns:a16="http://schemas.microsoft.com/office/drawing/2014/main" id="{A4371772-6673-8D5D-5533-6A5A3774F6F7}"/>
                </a:ext>
              </a:extLst>
            </p:cNvPr>
            <p:cNvSpPr/>
            <p:nvPr/>
          </p:nvSpPr>
          <p:spPr>
            <a:xfrm>
              <a:off x="8727869" y="1436163"/>
              <a:ext cx="108068" cy="445770"/>
            </a:xfrm>
            <a:prstGeom prst="rect">
              <a:avLst/>
            </a:prstGeom>
            <a:solidFill>
              <a:srgbClr val="0078D3"/>
            </a:solidFill>
            <a:ln w="12700">
              <a:solidFill>
                <a:srgbClr val="2A8C5A"/>
              </a:solidFill>
              <a:prstDash val="solid"/>
            </a:ln>
          </p:spPr>
          <p:txBody>
            <a:bodyPr/>
            <a:lstStyle/>
            <a:p>
              <a:endParaRPr lang="en-US" sz="1313" b="1" dirty="0">
                <a:latin typeface="Arial" panose="020B0604020202020204" pitchFamily="34" charset="0"/>
                <a:cs typeface="Arial" panose="020B0604020202020204" pitchFamily="34" charset="0"/>
              </a:endParaRPr>
            </a:p>
          </p:txBody>
        </p:sp>
        <p:sp>
          <p:nvSpPr>
            <p:cNvPr id="49" name="Text 9">
              <a:extLst>
                <a:ext uri="{FF2B5EF4-FFF2-40B4-BE49-F238E27FC236}">
                  <a16:creationId xmlns:a16="http://schemas.microsoft.com/office/drawing/2014/main" id="{2A501513-2F5A-0E0C-70B0-4DF03F412830}"/>
                </a:ext>
              </a:extLst>
            </p:cNvPr>
            <p:cNvSpPr/>
            <p:nvPr/>
          </p:nvSpPr>
          <p:spPr>
            <a:xfrm>
              <a:off x="8835938" y="1419018"/>
              <a:ext cx="3572246" cy="480060"/>
            </a:xfrm>
            <a:prstGeom prst="rect">
              <a:avLst/>
            </a:prstGeom>
            <a:noFill/>
            <a:ln/>
          </p:spPr>
          <p:txBody>
            <a:bodyPr wrap="square" rtlCol="0" anchor="ctr"/>
            <a:lstStyle/>
            <a:p>
              <a:r>
                <a:rPr lang="en-US" sz="1688" b="1" dirty="0">
                  <a:solidFill>
                    <a:srgbClr val="0078D4"/>
                  </a:solidFill>
                  <a:latin typeface="Arial" panose="020B0604020202020204" pitchFamily="34" charset="0"/>
                  <a:ea typeface="Calibri" pitchFamily="34" charset="-122"/>
                  <a:cs typeface="Arial" panose="020B0604020202020204" pitchFamily="34" charset="0"/>
                </a:rPr>
                <a:t>652</a:t>
              </a:r>
              <a:r>
                <a:rPr lang="en-US" sz="1313" b="1" dirty="0">
                  <a:latin typeface="Arial" panose="020B0604020202020204" pitchFamily="34" charset="0"/>
                  <a:ea typeface="Calibri" pitchFamily="34" charset="-122"/>
                  <a:cs typeface="Arial" panose="020B0604020202020204" pitchFamily="34" charset="0"/>
                </a:rPr>
                <a:t>  Kidney Transplant</a:t>
              </a:r>
            </a:p>
            <a:p>
              <a:endParaRPr lang="en-US" sz="1313" b="1" dirty="0">
                <a:latin typeface="Arial" panose="020B0604020202020204" pitchFamily="34" charset="0"/>
                <a:cs typeface="Arial" panose="020B0604020202020204" pitchFamily="34" charset="0"/>
              </a:endParaRPr>
            </a:p>
          </p:txBody>
        </p:sp>
      </p:grpSp>
      <p:sp>
        <p:nvSpPr>
          <p:cNvPr id="52" name="TextBox 51">
            <a:extLst>
              <a:ext uri="{FF2B5EF4-FFF2-40B4-BE49-F238E27FC236}">
                <a16:creationId xmlns:a16="http://schemas.microsoft.com/office/drawing/2014/main" id="{EA6A38AF-072B-EBDE-C450-179323B4020C}"/>
              </a:ext>
            </a:extLst>
          </p:cNvPr>
          <p:cNvSpPr txBox="1"/>
          <p:nvPr/>
        </p:nvSpPr>
        <p:spPr>
          <a:xfrm>
            <a:off x="514791" y="6270964"/>
            <a:ext cx="6584569" cy="479298"/>
          </a:xfrm>
          <a:prstGeom prst="rect">
            <a:avLst/>
          </a:prstGeom>
          <a:noFill/>
        </p:spPr>
        <p:txBody>
          <a:bodyPr wrap="square">
            <a:spAutoFit/>
          </a:bodyPr>
          <a:lstStyle/>
          <a:p>
            <a:pPr defTabSz="857228">
              <a:lnSpc>
                <a:spcPct val="115000"/>
              </a:lnSpc>
              <a:spcAft>
                <a:spcPts val="750"/>
              </a:spcAft>
              <a:defRPr/>
            </a:pPr>
            <a:r>
              <a:rPr lang="en-US" sz="750" kern="100" dirty="0">
                <a:latin typeface="Arial" panose="020B0604020202020204" pitchFamily="34" charset="0"/>
                <a:ea typeface="Aptos" panose="020B0004020202020204" pitchFamily="34" charset="0"/>
                <a:cs typeface="Arial" panose="020B0604020202020204" pitchFamily="34" charset="0"/>
              </a:rPr>
              <a:t>*Medicare pays separately for kidney acquisition costs, outside of the IPPS</a:t>
            </a:r>
            <a:r>
              <a:rPr lang="en-US" sz="750" kern="100" baseline="30000" dirty="0">
                <a:latin typeface="Arial" panose="020B0604020202020204" pitchFamily="34" charset="0"/>
                <a:ea typeface="Aptos" panose="020B0004020202020204" pitchFamily="34" charset="0"/>
                <a:cs typeface="Arial" panose="020B0604020202020204" pitchFamily="34" charset="0"/>
              </a:rPr>
              <a:t>13</a:t>
            </a:r>
            <a:r>
              <a:rPr lang="en-US" sz="750" kern="100" dirty="0">
                <a:latin typeface="Arial" panose="020B0604020202020204" pitchFamily="34" charset="0"/>
                <a:ea typeface="Aptos" panose="020B0004020202020204" pitchFamily="34" charset="0"/>
                <a:cs typeface="Arial" panose="020B0604020202020204" pitchFamily="34" charset="0"/>
              </a:rPr>
              <a:t>, and </a:t>
            </a:r>
            <a:r>
              <a:rPr lang="en-US" sz="750" kern="100" dirty="0">
                <a:latin typeface="Arial" panose="020B0604020202020204" pitchFamily="34" charset="0"/>
                <a:ea typeface="Aptos" panose="020B0004020202020204" pitchFamily="34" charset="0"/>
                <a:cs typeface="Times New Roman" panose="02020603050405020304" pitchFamily="18" charset="0"/>
              </a:rPr>
              <a:t>these are</a:t>
            </a:r>
            <a:r>
              <a:rPr lang="en-US" sz="750" dirty="0">
                <a:latin typeface="Arial" panose="020B0604020202020204" pitchFamily="34" charset="0"/>
                <a:cs typeface="Times New Roman" panose="02020603050405020304" pitchFamily="18" charset="0"/>
              </a:rPr>
              <a:t> assumed to be paid at cost. Kidney acquisition costs include costs beyond the organ cost and can include costs for services such as tissue typing, donor and recipient evaluations, organ excision costs such as operating room and ICU, organ transportation, and preservation</a:t>
            </a:r>
            <a:r>
              <a:rPr lang="en-US" sz="750" baseline="30000" dirty="0">
                <a:latin typeface="Arial" panose="020B0604020202020204" pitchFamily="34" charset="0"/>
                <a:cs typeface="Times New Roman" panose="02020603050405020304" pitchFamily="18" charset="0"/>
              </a:rPr>
              <a:t>14</a:t>
            </a:r>
            <a:r>
              <a:rPr lang="en-US" sz="750" dirty="0">
                <a:latin typeface="Arial" panose="020B0604020202020204" pitchFamily="34" charset="0"/>
                <a:cs typeface="Times New Roman" panose="02020603050405020304" pitchFamily="18" charset="0"/>
              </a:rPr>
              <a:t>. </a:t>
            </a:r>
          </a:p>
        </p:txBody>
      </p:sp>
      <p:graphicFrame>
        <p:nvGraphicFramePr>
          <p:cNvPr id="53" name="Chart 52">
            <a:extLst>
              <a:ext uri="{FF2B5EF4-FFF2-40B4-BE49-F238E27FC236}">
                <a16:creationId xmlns:a16="http://schemas.microsoft.com/office/drawing/2014/main" id="{2E26DCE6-A988-4DB4-8D0C-AE36FF480369}"/>
              </a:ext>
            </a:extLst>
          </p:cNvPr>
          <p:cNvGraphicFramePr>
            <a:graphicFrameLocks/>
          </p:cNvGraphicFramePr>
          <p:nvPr>
            <p:extLst>
              <p:ext uri="{D42A27DB-BD31-4B8C-83A1-F6EECF244321}">
                <p14:modId xmlns:p14="http://schemas.microsoft.com/office/powerpoint/2010/main" val="2392462911"/>
              </p:ext>
            </p:extLst>
          </p:nvPr>
        </p:nvGraphicFramePr>
        <p:xfrm>
          <a:off x="6850584" y="3513838"/>
          <a:ext cx="4747981" cy="2499999"/>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Group 8">
            <a:extLst>
              <a:ext uri="{FF2B5EF4-FFF2-40B4-BE49-F238E27FC236}">
                <a16:creationId xmlns:a16="http://schemas.microsoft.com/office/drawing/2014/main" id="{60736629-FA00-EEF9-5EB9-F54E524EF250}"/>
              </a:ext>
            </a:extLst>
          </p:cNvPr>
          <p:cNvGrpSpPr/>
          <p:nvPr/>
        </p:nvGrpSpPr>
        <p:grpSpPr>
          <a:xfrm>
            <a:off x="7746129" y="3619820"/>
            <a:ext cx="722859" cy="630388"/>
            <a:chOff x="8150888" y="4754576"/>
            <a:chExt cx="771050" cy="672414"/>
          </a:xfrm>
        </p:grpSpPr>
        <p:sp>
          <p:nvSpPr>
            <p:cNvPr id="7" name="TextBox 1">
              <a:extLst>
                <a:ext uri="{FF2B5EF4-FFF2-40B4-BE49-F238E27FC236}">
                  <a16:creationId xmlns:a16="http://schemas.microsoft.com/office/drawing/2014/main" id="{B158AE9F-537D-4961-EF97-D2F7A6F157B2}"/>
                </a:ext>
              </a:extLst>
            </p:cNvPr>
            <p:cNvSpPr txBox="1"/>
            <p:nvPr/>
          </p:nvSpPr>
          <p:spPr>
            <a:xfrm>
              <a:off x="8150888" y="4754576"/>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2025</a:t>
              </a:r>
            </a:p>
          </p:txBody>
        </p:sp>
        <p:sp>
          <p:nvSpPr>
            <p:cNvPr id="8" name="TextBox 1">
              <a:extLst>
                <a:ext uri="{FF2B5EF4-FFF2-40B4-BE49-F238E27FC236}">
                  <a16:creationId xmlns:a16="http://schemas.microsoft.com/office/drawing/2014/main" id="{152E160E-C9AD-EC91-6282-5792236A571D}"/>
                </a:ext>
              </a:extLst>
            </p:cNvPr>
            <p:cNvSpPr txBox="1"/>
            <p:nvPr/>
          </p:nvSpPr>
          <p:spPr>
            <a:xfrm>
              <a:off x="8150888" y="5175781"/>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2024</a:t>
              </a:r>
            </a:p>
          </p:txBody>
        </p:sp>
      </p:grpSp>
      <p:grpSp>
        <p:nvGrpSpPr>
          <p:cNvPr id="10" name="Group 9">
            <a:extLst>
              <a:ext uri="{FF2B5EF4-FFF2-40B4-BE49-F238E27FC236}">
                <a16:creationId xmlns:a16="http://schemas.microsoft.com/office/drawing/2014/main" id="{05F7781B-B300-3E55-9183-9D98B180F867}"/>
              </a:ext>
            </a:extLst>
          </p:cNvPr>
          <p:cNvGrpSpPr/>
          <p:nvPr/>
        </p:nvGrpSpPr>
        <p:grpSpPr>
          <a:xfrm>
            <a:off x="7746129" y="4440975"/>
            <a:ext cx="722859" cy="630388"/>
            <a:chOff x="8150888" y="4754576"/>
            <a:chExt cx="771050" cy="672414"/>
          </a:xfrm>
        </p:grpSpPr>
        <p:sp>
          <p:nvSpPr>
            <p:cNvPr id="11" name="TextBox 1">
              <a:extLst>
                <a:ext uri="{FF2B5EF4-FFF2-40B4-BE49-F238E27FC236}">
                  <a16:creationId xmlns:a16="http://schemas.microsoft.com/office/drawing/2014/main" id="{1661B149-7E6F-8246-3A9A-2498D7BA26B6}"/>
                </a:ext>
              </a:extLst>
            </p:cNvPr>
            <p:cNvSpPr txBox="1"/>
            <p:nvPr/>
          </p:nvSpPr>
          <p:spPr>
            <a:xfrm>
              <a:off x="8150888" y="4754576"/>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2025</a:t>
              </a:r>
            </a:p>
          </p:txBody>
        </p:sp>
        <p:sp>
          <p:nvSpPr>
            <p:cNvPr id="12" name="TextBox 1">
              <a:extLst>
                <a:ext uri="{FF2B5EF4-FFF2-40B4-BE49-F238E27FC236}">
                  <a16:creationId xmlns:a16="http://schemas.microsoft.com/office/drawing/2014/main" id="{56B4ABEA-F41C-78D9-2773-3BEAC5F3E01D}"/>
                </a:ext>
              </a:extLst>
            </p:cNvPr>
            <p:cNvSpPr txBox="1"/>
            <p:nvPr/>
          </p:nvSpPr>
          <p:spPr>
            <a:xfrm>
              <a:off x="8150888" y="5175781"/>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2024</a:t>
              </a:r>
            </a:p>
          </p:txBody>
        </p:sp>
      </p:grpSp>
      <p:grpSp>
        <p:nvGrpSpPr>
          <p:cNvPr id="13" name="Group 12">
            <a:extLst>
              <a:ext uri="{FF2B5EF4-FFF2-40B4-BE49-F238E27FC236}">
                <a16:creationId xmlns:a16="http://schemas.microsoft.com/office/drawing/2014/main" id="{D775F27B-A471-9168-AC5D-1523B7A4D7E1}"/>
              </a:ext>
            </a:extLst>
          </p:cNvPr>
          <p:cNvGrpSpPr/>
          <p:nvPr/>
        </p:nvGrpSpPr>
        <p:grpSpPr>
          <a:xfrm>
            <a:off x="7787406" y="5299601"/>
            <a:ext cx="722859" cy="630388"/>
            <a:chOff x="8150888" y="4754576"/>
            <a:chExt cx="771050" cy="672414"/>
          </a:xfrm>
        </p:grpSpPr>
        <p:sp>
          <p:nvSpPr>
            <p:cNvPr id="14" name="TextBox 1">
              <a:extLst>
                <a:ext uri="{FF2B5EF4-FFF2-40B4-BE49-F238E27FC236}">
                  <a16:creationId xmlns:a16="http://schemas.microsoft.com/office/drawing/2014/main" id="{801E5BB6-477A-45D1-3E4F-B0CC0B4F18BE}"/>
                </a:ext>
              </a:extLst>
            </p:cNvPr>
            <p:cNvSpPr txBox="1"/>
            <p:nvPr/>
          </p:nvSpPr>
          <p:spPr>
            <a:xfrm>
              <a:off x="8150888" y="4754576"/>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2025</a:t>
              </a:r>
            </a:p>
          </p:txBody>
        </p:sp>
        <p:sp>
          <p:nvSpPr>
            <p:cNvPr id="15" name="TextBox 1">
              <a:extLst>
                <a:ext uri="{FF2B5EF4-FFF2-40B4-BE49-F238E27FC236}">
                  <a16:creationId xmlns:a16="http://schemas.microsoft.com/office/drawing/2014/main" id="{EEC7D341-FD96-ABA5-12DE-9BAE78AFAD58}"/>
                </a:ext>
              </a:extLst>
            </p:cNvPr>
            <p:cNvSpPr txBox="1"/>
            <p:nvPr/>
          </p:nvSpPr>
          <p:spPr>
            <a:xfrm>
              <a:off x="8150888" y="5175781"/>
              <a:ext cx="771050" cy="2512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313" b="1" dirty="0">
                  <a:solidFill>
                    <a:schemeClr val="bg1"/>
                  </a:solidFill>
                </a:rPr>
                <a:t>2024</a:t>
              </a:r>
            </a:p>
          </p:txBody>
        </p:sp>
      </p:grpSp>
      <p:sp>
        <p:nvSpPr>
          <p:cNvPr id="4" name="TextBox 3">
            <a:extLst>
              <a:ext uri="{FF2B5EF4-FFF2-40B4-BE49-F238E27FC236}">
                <a16:creationId xmlns:a16="http://schemas.microsoft.com/office/drawing/2014/main" id="{6EC0EFA9-5971-B4C7-E79F-D4A9E34DCB56}"/>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2 of 7</a:t>
            </a:r>
          </a:p>
        </p:txBody>
      </p:sp>
      <p:pic>
        <p:nvPicPr>
          <p:cNvPr id="18" name="Picture 17">
            <a:extLst>
              <a:ext uri="{FF2B5EF4-FFF2-40B4-BE49-F238E27FC236}">
                <a16:creationId xmlns:a16="http://schemas.microsoft.com/office/drawing/2014/main" id="{D8A8F332-3ADC-BA07-E3F4-DE9B0D452E13}"/>
              </a:ext>
            </a:extLst>
          </p:cNvPr>
          <p:cNvPicPr>
            <a:picLocks noChangeAspect="1"/>
          </p:cNvPicPr>
          <p:nvPr/>
        </p:nvPicPr>
        <p:blipFill>
          <a:blip r:embed="rId4"/>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2762888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69A01-5D90-30A3-83E7-4118A6EBE354}"/>
            </a:ext>
          </a:extLst>
        </p:cNvPr>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6DBC18BF-82FE-4D0E-9AE8-44D441C8D78E}"/>
              </a:ext>
            </a:extLst>
          </p:cNvPr>
          <p:cNvGraphicFramePr>
            <a:graphicFrameLocks/>
          </p:cNvGraphicFramePr>
          <p:nvPr>
            <p:extLst>
              <p:ext uri="{D42A27DB-BD31-4B8C-83A1-F6EECF244321}">
                <p14:modId xmlns:p14="http://schemas.microsoft.com/office/powerpoint/2010/main" val="1423823072"/>
              </p:ext>
            </p:extLst>
          </p:nvPr>
        </p:nvGraphicFramePr>
        <p:xfrm>
          <a:off x="5511062" y="1968029"/>
          <a:ext cx="6385865" cy="4442296"/>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a:extLst>
              <a:ext uri="{FF2B5EF4-FFF2-40B4-BE49-F238E27FC236}">
                <a16:creationId xmlns:a16="http://schemas.microsoft.com/office/drawing/2014/main" id="{3AF23D39-DCC8-5F6C-3727-6424E1A0AAE7}"/>
              </a:ext>
            </a:extLst>
          </p:cNvPr>
          <p:cNvSpPr txBox="1"/>
          <p:nvPr/>
        </p:nvSpPr>
        <p:spPr>
          <a:xfrm>
            <a:off x="10400718" y="6113997"/>
            <a:ext cx="2022730" cy="389529"/>
          </a:xfrm>
          <a:prstGeom prst="rect">
            <a:avLst/>
          </a:prstGeom>
          <a:noFill/>
        </p:spPr>
        <p:txBody>
          <a:bodyPr wrap="square" lIns="162878" tIns="128588" rIns="85725" bIns="128588" rtlCol="0">
            <a:spAutoFit/>
          </a:bodyPr>
          <a:lstStyle/>
          <a:p>
            <a:pPr defTabSz="857228">
              <a:lnSpc>
                <a:spcPct val="90000"/>
              </a:lnSpc>
              <a:spcBef>
                <a:spcPts val="563"/>
              </a:spcBef>
            </a:pPr>
            <a:r>
              <a:rPr lang="en-US" sz="938" dirty="0">
                <a:solidFill>
                  <a:srgbClr val="222B36"/>
                </a:solidFill>
                <a:latin typeface="Arial"/>
              </a:rPr>
              <a:t>*Proposed for 2027</a:t>
            </a:r>
            <a:r>
              <a:rPr lang="en-US" sz="1031" baseline="30000" dirty="0">
                <a:solidFill>
                  <a:srgbClr val="222B36"/>
                </a:solidFill>
                <a:latin typeface="Arial"/>
              </a:rPr>
              <a:t>18</a:t>
            </a:r>
            <a:endParaRPr lang="en-US" sz="938" baseline="30000" dirty="0">
              <a:solidFill>
                <a:srgbClr val="222B36"/>
              </a:solidFill>
              <a:latin typeface="Arial"/>
            </a:endParaRPr>
          </a:p>
        </p:txBody>
      </p:sp>
      <p:sp>
        <p:nvSpPr>
          <p:cNvPr id="23" name="TextBox 22">
            <a:extLst>
              <a:ext uri="{FF2B5EF4-FFF2-40B4-BE49-F238E27FC236}">
                <a16:creationId xmlns:a16="http://schemas.microsoft.com/office/drawing/2014/main" id="{DBD617C2-67FD-CBAF-EEBC-C75189F70D1F}"/>
              </a:ext>
            </a:extLst>
          </p:cNvPr>
          <p:cNvSpPr txBox="1"/>
          <p:nvPr/>
        </p:nvSpPr>
        <p:spPr>
          <a:xfrm>
            <a:off x="527577" y="6207601"/>
            <a:ext cx="4718576" cy="378502"/>
          </a:xfrm>
          <a:prstGeom prst="rect">
            <a:avLst/>
          </a:prstGeom>
          <a:noFill/>
        </p:spPr>
        <p:txBody>
          <a:bodyPr wrap="square">
            <a:spAutoFit/>
          </a:bodyPr>
          <a:lstStyle/>
          <a:p>
            <a:pPr defTabSz="857228">
              <a:lnSpc>
                <a:spcPct val="115000"/>
              </a:lnSpc>
              <a:spcAft>
                <a:spcPts val="750"/>
              </a:spcAft>
              <a:defRPr/>
            </a:pPr>
            <a:r>
              <a:rPr lang="en-US" sz="844" kern="100" dirty="0">
                <a:solidFill>
                  <a:srgbClr val="222B36">
                    <a:lumMod val="90000"/>
                    <a:lumOff val="10000"/>
                  </a:srgbClr>
                </a:solidFill>
                <a:latin typeface="Arial"/>
                <a:ea typeface="Aptos" panose="020B0004020202020204" pitchFamily="34" charset="0"/>
                <a:cs typeface="Times New Roman" panose="02020603050405020304" pitchFamily="18" charset="0"/>
              </a:rPr>
              <a:t>Note that the ratesetting calendar above is illustrative for FYs 2024 - 2027, although the methodology currently applies to any series of four fiscal years.</a:t>
            </a:r>
          </a:p>
        </p:txBody>
      </p:sp>
      <p:sp>
        <p:nvSpPr>
          <p:cNvPr id="4" name="TextBox 3">
            <a:extLst>
              <a:ext uri="{FF2B5EF4-FFF2-40B4-BE49-F238E27FC236}">
                <a16:creationId xmlns:a16="http://schemas.microsoft.com/office/drawing/2014/main" id="{7046E163-083A-1CEC-165C-FC0B28511AF1}"/>
              </a:ext>
            </a:extLst>
          </p:cNvPr>
          <p:cNvSpPr txBox="1"/>
          <p:nvPr/>
        </p:nvSpPr>
        <p:spPr>
          <a:xfrm>
            <a:off x="536146" y="894362"/>
            <a:ext cx="5014955" cy="871777"/>
          </a:xfrm>
          <a:prstGeom prst="rect">
            <a:avLst/>
          </a:prstGeom>
          <a:noFill/>
        </p:spPr>
        <p:txBody>
          <a:bodyPr wrap="square">
            <a:spAutoFit/>
          </a:bodyPr>
          <a:lstStyle/>
          <a:p>
            <a:pPr defTabSz="857228">
              <a:lnSpc>
                <a:spcPct val="115000"/>
              </a:lnSpc>
              <a:spcAft>
                <a:spcPts val="750"/>
              </a:spcAft>
              <a:defRPr/>
            </a:pPr>
            <a:r>
              <a:rPr lang="en-US" sz="1125" kern="100" dirty="0">
                <a:latin typeface="Arial"/>
                <a:cs typeface="Times New Roman" panose="02020603050405020304" pitchFamily="18" charset="0"/>
              </a:rPr>
              <a:t>IPPS payment is based on MS-DRG relative weights, which reflect relative average hospital internal resource costs to treat Medicare FFS patients discharged from the MS-DRG</a:t>
            </a:r>
            <a:r>
              <a:rPr lang="en-US" sz="1125" kern="100" baseline="30000" dirty="0">
                <a:latin typeface="Arial"/>
                <a:cs typeface="Times New Roman" panose="02020603050405020304" pitchFamily="18" charset="0"/>
              </a:rPr>
              <a:t>15</a:t>
            </a:r>
            <a:r>
              <a:rPr lang="en-US" sz="1125" kern="100" dirty="0">
                <a:latin typeface="Arial"/>
                <a:cs typeface="Times New Roman" panose="02020603050405020304" pitchFamily="18" charset="0"/>
              </a:rPr>
              <a:t>. CMS uses hospital-level costs and </a:t>
            </a:r>
            <a:r>
              <a:rPr lang="en-US" sz="1125" b="1" kern="100" dirty="0">
                <a:solidFill>
                  <a:schemeClr val="accent1"/>
                </a:solidFill>
                <a:latin typeface="Arial"/>
                <a:cs typeface="Times New Roman" panose="02020603050405020304" pitchFamily="18" charset="0"/>
              </a:rPr>
              <a:t>charges to annually recalibrate the MS-DRG relative weights</a:t>
            </a:r>
            <a:r>
              <a:rPr lang="en-US" sz="1125" b="1" kern="100" baseline="30000" dirty="0">
                <a:solidFill>
                  <a:schemeClr val="accent1"/>
                </a:solidFill>
                <a:latin typeface="Arial"/>
                <a:cs typeface="Times New Roman" panose="02020603050405020304" pitchFamily="18" charset="0"/>
              </a:rPr>
              <a:t>16</a:t>
            </a:r>
            <a:r>
              <a:rPr lang="en-US" sz="1125" kern="100" dirty="0">
                <a:latin typeface="Arial"/>
                <a:cs typeface="Times New Roman" panose="02020603050405020304" pitchFamily="18" charset="0"/>
              </a:rPr>
              <a:t>.</a:t>
            </a:r>
            <a:endParaRPr lang="en-US" sz="1125" b="1" kern="100" dirty="0">
              <a:latin typeface="Arial"/>
              <a:ea typeface="Aptos" panose="020B000402020202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439CB86-CF6A-A11C-53F4-489DF913047F}"/>
              </a:ext>
            </a:extLst>
          </p:cNvPr>
          <p:cNvSpPr txBox="1"/>
          <p:nvPr/>
        </p:nvSpPr>
        <p:spPr>
          <a:xfrm>
            <a:off x="527578" y="271897"/>
            <a:ext cx="11136845" cy="323165"/>
          </a:xfrm>
          <a:prstGeom prst="rect">
            <a:avLst/>
          </a:prstGeom>
          <a:noFill/>
        </p:spPr>
        <p:txBody>
          <a:bodyPr wrap="square">
            <a:spAutoFit/>
          </a:bodyPr>
          <a:lstStyle/>
          <a:p>
            <a:pPr algn="ctr"/>
            <a:r>
              <a:rPr lang="en-US" sz="1500" b="1" dirty="0">
                <a:latin typeface="Arial" panose="020B0604020202020204" pitchFamily="34" charset="0"/>
                <a:cs typeface="Arial" panose="020B0604020202020204" pitchFamily="34" charset="0"/>
              </a:rPr>
              <a:t>HOSPITAL COSTS AND IPPS PAYMENT RATESETTING</a:t>
            </a:r>
          </a:p>
        </p:txBody>
      </p:sp>
      <p:graphicFrame>
        <p:nvGraphicFramePr>
          <p:cNvPr id="25" name="Table 24">
            <a:extLst>
              <a:ext uri="{FF2B5EF4-FFF2-40B4-BE49-F238E27FC236}">
                <a16:creationId xmlns:a16="http://schemas.microsoft.com/office/drawing/2014/main" id="{E990F066-787A-A2DA-231D-ED4476EE9ABF}"/>
              </a:ext>
            </a:extLst>
          </p:cNvPr>
          <p:cNvGraphicFramePr>
            <a:graphicFrameLocks noGrp="1"/>
          </p:cNvGraphicFramePr>
          <p:nvPr>
            <p:extLst>
              <p:ext uri="{D42A27DB-BD31-4B8C-83A1-F6EECF244321}">
                <p14:modId xmlns:p14="http://schemas.microsoft.com/office/powerpoint/2010/main" val="4047168993"/>
              </p:ext>
            </p:extLst>
          </p:nvPr>
        </p:nvGraphicFramePr>
        <p:xfrm>
          <a:off x="595219" y="2708164"/>
          <a:ext cx="4657546" cy="3405833"/>
        </p:xfrm>
        <a:graphic>
          <a:graphicData uri="http://schemas.openxmlformats.org/drawingml/2006/table">
            <a:tbl>
              <a:tblPr firstRow="1" bandRow="1">
                <a:tableStyleId>{5C22544A-7EE6-4342-B048-85BDC9FD1C3A}</a:tableStyleId>
              </a:tblPr>
              <a:tblGrid>
                <a:gridCol w="1248830">
                  <a:extLst>
                    <a:ext uri="{9D8B030D-6E8A-4147-A177-3AD203B41FA5}">
                      <a16:colId xmlns:a16="http://schemas.microsoft.com/office/drawing/2014/main" val="4016937536"/>
                    </a:ext>
                  </a:extLst>
                </a:gridCol>
                <a:gridCol w="3408716">
                  <a:extLst>
                    <a:ext uri="{9D8B030D-6E8A-4147-A177-3AD203B41FA5}">
                      <a16:colId xmlns:a16="http://schemas.microsoft.com/office/drawing/2014/main" val="171822773"/>
                    </a:ext>
                  </a:extLst>
                </a:gridCol>
              </a:tblGrid>
              <a:tr h="1071563">
                <a:tc>
                  <a:txBody>
                    <a:bodyPr/>
                    <a:lstStyle/>
                    <a:p>
                      <a:r>
                        <a:rPr lang="en-US" sz="1700" b="1" dirty="0">
                          <a:solidFill>
                            <a:schemeClr val="bg1"/>
                          </a:solidFill>
                          <a:latin typeface="Arial" panose="020B0604020202020204" pitchFamily="34" charset="0"/>
                          <a:cs typeface="Arial" panose="020B0604020202020204" pitchFamily="34" charset="0"/>
                        </a:rPr>
                        <a:t>FY 2024</a:t>
                      </a:r>
                    </a:p>
                  </a:txBody>
                  <a:tcPr marL="85725" marR="85725" marT="42863" marB="42863" anchor="ctr">
                    <a:lnL w="3175" cap="flat" cmpd="sng" algn="ctr">
                      <a:no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solidFill>
                      <a:srgbClr val="222B36"/>
                    </a:solidFill>
                  </a:tcPr>
                </a:tc>
                <a:tc>
                  <a:txBody>
                    <a:bodyPr/>
                    <a:lstStyle>
                      <a:lvl1pPr marL="0" algn="l" defTabSz="960120" rtl="0" eaLnBrk="1" latinLnBrk="0" hangingPunct="1">
                        <a:defRPr sz="1890" b="1" kern="1200">
                          <a:solidFill>
                            <a:schemeClr val="bg1"/>
                          </a:solidFill>
                          <a:latin typeface="Arial"/>
                        </a:defRPr>
                      </a:lvl1pPr>
                      <a:lvl2pPr marL="480060" algn="l" defTabSz="960120" rtl="0" eaLnBrk="1" latinLnBrk="0" hangingPunct="1">
                        <a:defRPr sz="1890" b="1" kern="1200">
                          <a:solidFill>
                            <a:schemeClr val="bg1"/>
                          </a:solidFill>
                          <a:latin typeface="Arial"/>
                        </a:defRPr>
                      </a:lvl2pPr>
                      <a:lvl3pPr marL="960120" algn="l" defTabSz="960120" rtl="0" eaLnBrk="1" latinLnBrk="0" hangingPunct="1">
                        <a:defRPr sz="1890" b="1" kern="1200">
                          <a:solidFill>
                            <a:schemeClr val="bg1"/>
                          </a:solidFill>
                          <a:latin typeface="Arial"/>
                        </a:defRPr>
                      </a:lvl3pPr>
                      <a:lvl4pPr marL="1440180" algn="l" defTabSz="960120" rtl="0" eaLnBrk="1" latinLnBrk="0" hangingPunct="1">
                        <a:defRPr sz="1890" b="1" kern="1200">
                          <a:solidFill>
                            <a:schemeClr val="bg1"/>
                          </a:solidFill>
                          <a:latin typeface="Arial"/>
                        </a:defRPr>
                      </a:lvl4pPr>
                      <a:lvl5pPr marL="1920240" algn="l" defTabSz="960120" rtl="0" eaLnBrk="1" latinLnBrk="0" hangingPunct="1">
                        <a:defRPr sz="1890" b="1" kern="1200">
                          <a:solidFill>
                            <a:schemeClr val="bg1"/>
                          </a:solidFill>
                          <a:latin typeface="Arial"/>
                        </a:defRPr>
                      </a:lvl5pPr>
                      <a:lvl6pPr marL="2400300" algn="l" defTabSz="960120" rtl="0" eaLnBrk="1" latinLnBrk="0" hangingPunct="1">
                        <a:defRPr sz="1890" b="1" kern="1200">
                          <a:solidFill>
                            <a:schemeClr val="bg1"/>
                          </a:solidFill>
                          <a:latin typeface="Arial"/>
                        </a:defRPr>
                      </a:lvl6pPr>
                      <a:lvl7pPr marL="2880360" algn="l" defTabSz="960120" rtl="0" eaLnBrk="1" latinLnBrk="0" hangingPunct="1">
                        <a:defRPr sz="1890" b="1" kern="1200">
                          <a:solidFill>
                            <a:schemeClr val="bg1"/>
                          </a:solidFill>
                          <a:latin typeface="Arial"/>
                        </a:defRPr>
                      </a:lvl7pPr>
                      <a:lvl8pPr marL="3360420" algn="l" defTabSz="960120" rtl="0" eaLnBrk="1" latinLnBrk="0" hangingPunct="1">
                        <a:defRPr sz="1890" b="1" kern="1200">
                          <a:solidFill>
                            <a:schemeClr val="bg1"/>
                          </a:solidFill>
                          <a:latin typeface="Arial"/>
                        </a:defRPr>
                      </a:lvl8pPr>
                      <a:lvl9pPr marL="3840480" algn="l" defTabSz="960120" rtl="0" eaLnBrk="1" latinLnBrk="0" hangingPunct="1">
                        <a:defRPr sz="1890" b="1" kern="1200">
                          <a:solidFill>
                            <a:schemeClr val="bg1"/>
                          </a:solidFill>
                          <a:latin typeface="Arial"/>
                        </a:defRPr>
                      </a:lvl9pPr>
                    </a:lstStyle>
                    <a:p>
                      <a:pPr algn="l"/>
                      <a:r>
                        <a:rPr lang="en-US" sz="1030" b="0" kern="1200" dirty="0">
                          <a:solidFill>
                            <a:schemeClr val="tx1"/>
                          </a:solidFill>
                          <a:latin typeface="Arial" panose="020B0604020202020204" pitchFamily="34" charset="0"/>
                          <a:ea typeface="+mn-ea"/>
                          <a:cs typeface="Arial" panose="020B0604020202020204" pitchFamily="34" charset="0"/>
                        </a:rPr>
                        <a:t>Hospitals provide inpatient and outpatient services to Medicare beneficiaries and submit cost reports to CMS that report hospital resource costs and charges for all services provided in the year. CMS uses these cost reports to calculate national average cost-to-charge ratios (CCRs).</a:t>
                      </a:r>
                    </a:p>
                  </a:txBody>
                  <a:tcPr marL="50799" marR="50799" marT="42863" marB="42863" anchor="ctr">
                    <a:lnL w="9525" cap="flat" cmpd="sng" algn="ctr">
                      <a:solidFill>
                        <a:schemeClr val="bg2"/>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noFill/>
                  </a:tcPr>
                </a:tc>
                <a:extLst>
                  <a:ext uri="{0D108BD9-81ED-4DB2-BD59-A6C34878D82A}">
                    <a16:rowId xmlns:a16="http://schemas.microsoft.com/office/drawing/2014/main" val="980571398"/>
                  </a:ext>
                </a:extLst>
              </a:tr>
              <a:tr h="578644">
                <a:tc>
                  <a:txBody>
                    <a:bodyPr/>
                    <a:lstStyle/>
                    <a:p>
                      <a:r>
                        <a:rPr lang="en-US" sz="1700" b="1" dirty="0">
                          <a:solidFill>
                            <a:schemeClr val="bg1"/>
                          </a:solidFill>
                          <a:latin typeface="Arial" panose="020B0604020202020204" pitchFamily="34" charset="0"/>
                          <a:cs typeface="Arial" panose="020B0604020202020204" pitchFamily="34" charset="0"/>
                        </a:rPr>
                        <a:t>FY 2025</a:t>
                      </a:r>
                    </a:p>
                  </a:txBody>
                  <a:tcPr marL="85725" marR="85725" marT="42863" marB="42863" anchor="ctr">
                    <a:lnL w="3175" cap="flat" cmpd="sng" algn="ctr">
                      <a:no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solidFill>
                      <a:srgbClr val="0078D4"/>
                    </a:solidFill>
                  </a:tcPr>
                </a:tc>
                <a:tc>
                  <a:txBody>
                    <a:bodyPr/>
                    <a:lstStyle/>
                    <a:p>
                      <a:pPr marL="0" marR="0" lvl="0" indent="0" algn="l" defTabSz="960120" rtl="0" eaLnBrk="1" fontAlgn="auto" latinLnBrk="0" hangingPunct="1">
                        <a:lnSpc>
                          <a:spcPct val="100000"/>
                        </a:lnSpc>
                        <a:spcBef>
                          <a:spcPts val="0"/>
                        </a:spcBef>
                        <a:spcAft>
                          <a:spcPts val="0"/>
                        </a:spcAft>
                        <a:buClrTx/>
                        <a:buSzTx/>
                        <a:buFontTx/>
                        <a:buNone/>
                        <a:tabLst/>
                        <a:defRPr/>
                      </a:pPr>
                      <a:r>
                        <a:rPr lang="en-US" sz="1030" b="0" kern="1200" dirty="0">
                          <a:solidFill>
                            <a:schemeClr val="tx1"/>
                          </a:solidFill>
                          <a:latin typeface="Arial" panose="020B0604020202020204" pitchFamily="34" charset="0"/>
                          <a:ea typeface="+mn-ea"/>
                          <a:cs typeface="Arial" panose="020B0604020202020204" pitchFamily="34" charset="0"/>
                        </a:rPr>
                        <a:t>Hospitals provide inpatient services to Medicare beneficiaries and submit claims (that include charges) to CMS for payment. </a:t>
                      </a:r>
                    </a:p>
                  </a:txBody>
                  <a:tcPr marL="85725" marR="85725" marT="42863" marB="42863" anchor="ctr">
                    <a:lnL w="9525" cap="flat" cmpd="sng" algn="ctr">
                      <a:solidFill>
                        <a:schemeClr val="bg2"/>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noFill/>
                  </a:tcPr>
                </a:tc>
                <a:extLst>
                  <a:ext uri="{0D108BD9-81ED-4DB2-BD59-A6C34878D82A}">
                    <a16:rowId xmlns:a16="http://schemas.microsoft.com/office/drawing/2014/main" val="2699984086"/>
                  </a:ext>
                </a:extLst>
              </a:tr>
              <a:tr h="1235869">
                <a:tc>
                  <a:txBody>
                    <a:bodyPr/>
                    <a:lstStyle/>
                    <a:p>
                      <a:r>
                        <a:rPr lang="en-US" sz="1700" b="1" dirty="0">
                          <a:solidFill>
                            <a:schemeClr val="bg1"/>
                          </a:solidFill>
                          <a:latin typeface="Arial" panose="020B0604020202020204" pitchFamily="34" charset="0"/>
                          <a:cs typeface="Arial" panose="020B0604020202020204" pitchFamily="34" charset="0"/>
                        </a:rPr>
                        <a:t>FY 2026</a:t>
                      </a:r>
                    </a:p>
                  </a:txBody>
                  <a:tcPr marL="85725" marR="85725" marT="42863" marB="42863" anchor="ctr">
                    <a:lnL w="3175" cap="flat" cmpd="sng" algn="ctr">
                      <a:no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solidFill>
                      <a:srgbClr val="50BDFF"/>
                    </a:solidFill>
                  </a:tcPr>
                </a:tc>
                <a:tc>
                  <a:txBody>
                    <a:bodyPr/>
                    <a:lstStyle/>
                    <a:p>
                      <a:pPr marL="0" marR="0" lvl="0" indent="0" algn="l" defTabSz="960120" rtl="0" eaLnBrk="1" fontAlgn="auto" latinLnBrk="0" hangingPunct="1">
                        <a:lnSpc>
                          <a:spcPct val="100000"/>
                        </a:lnSpc>
                        <a:spcBef>
                          <a:spcPts val="0"/>
                        </a:spcBef>
                        <a:spcAft>
                          <a:spcPts val="0"/>
                        </a:spcAft>
                        <a:buClrTx/>
                        <a:buSzTx/>
                        <a:buFontTx/>
                        <a:buNone/>
                        <a:tabLst/>
                        <a:defRPr/>
                      </a:pPr>
                      <a:r>
                        <a:rPr lang="en-US" sz="1030" b="0" kern="1200" dirty="0">
                          <a:solidFill>
                            <a:schemeClr val="tx1"/>
                          </a:solidFill>
                          <a:latin typeface="Arial" panose="020B0604020202020204" pitchFamily="34" charset="0"/>
                          <a:ea typeface="+mn-ea"/>
                          <a:cs typeface="Arial" panose="020B0604020202020204" pitchFamily="34" charset="0"/>
                        </a:rPr>
                        <a:t>In FY 2026, CMS applies national average CCRs from FY 2024 cost reports to claims from FY 2025 to convert MS-DRG level charges to costs to propose and finalize MS-DRG relative weights for FY 2027. The final MS-DRG relative weights and other IPPS policies for FY 2027 are available around August 1st of FY 2026.</a:t>
                      </a:r>
                    </a:p>
                  </a:txBody>
                  <a:tcPr marL="85725" marR="85725" marT="42863" marB="42863" anchor="ctr">
                    <a:lnL w="9525" cap="flat" cmpd="sng" algn="ctr">
                      <a:solidFill>
                        <a:schemeClr val="bg2"/>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noFill/>
                  </a:tcPr>
                </a:tc>
                <a:extLst>
                  <a:ext uri="{0D108BD9-81ED-4DB2-BD59-A6C34878D82A}">
                    <a16:rowId xmlns:a16="http://schemas.microsoft.com/office/drawing/2014/main" val="4027904133"/>
                  </a:ext>
                </a:extLst>
              </a:tr>
              <a:tr h="519757">
                <a:tc>
                  <a:txBody>
                    <a:bodyPr/>
                    <a:lstStyle/>
                    <a:p>
                      <a:r>
                        <a:rPr lang="en-US" sz="1700" b="1" dirty="0">
                          <a:solidFill>
                            <a:schemeClr val="bg1"/>
                          </a:solidFill>
                          <a:latin typeface="Arial" panose="020B0604020202020204" pitchFamily="34" charset="0"/>
                          <a:cs typeface="Arial" panose="020B0604020202020204" pitchFamily="34" charset="0"/>
                        </a:rPr>
                        <a:t>FY 2027</a:t>
                      </a:r>
                    </a:p>
                  </a:txBody>
                  <a:tcPr marL="85725" marR="85725" marT="42863" marB="42863" anchor="ctr">
                    <a:lnL w="3175" cap="flat" cmpd="sng" algn="ctr">
                      <a:no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solidFill>
                      <a:srgbClr val="9ADDF8"/>
                    </a:solidFill>
                  </a:tcPr>
                </a:tc>
                <a:tc>
                  <a:txBody>
                    <a:bodyPr/>
                    <a:lstStyle/>
                    <a:p>
                      <a:pPr marL="0" marR="0" lvl="0" indent="0" algn="l" defTabSz="960120" rtl="0" eaLnBrk="1" fontAlgn="auto" latinLnBrk="0" hangingPunct="1">
                        <a:lnSpc>
                          <a:spcPct val="100000"/>
                        </a:lnSpc>
                        <a:spcBef>
                          <a:spcPts val="0"/>
                        </a:spcBef>
                        <a:spcAft>
                          <a:spcPts val="0"/>
                        </a:spcAft>
                        <a:buClrTx/>
                        <a:buSzTx/>
                        <a:buFontTx/>
                        <a:buNone/>
                        <a:tabLst/>
                        <a:defRPr/>
                      </a:pPr>
                      <a:r>
                        <a:rPr lang="en-US" sz="1030" b="0" dirty="0">
                          <a:solidFill>
                            <a:schemeClr val="tx1"/>
                          </a:solidFill>
                          <a:latin typeface="Arial" panose="020B0604020202020204" pitchFamily="34" charset="0"/>
                          <a:cs typeface="Arial" panose="020B0604020202020204" pitchFamily="34" charset="0"/>
                        </a:rPr>
                        <a:t>MS-DRGs are reimbursed using the methodology finalized in FY 2026.</a:t>
                      </a:r>
                    </a:p>
                  </a:txBody>
                  <a:tcPr marL="85725" marR="85725" marT="42863" marB="42863" anchor="ctr">
                    <a:lnL w="9525" cap="flat" cmpd="sng" algn="ctr">
                      <a:solidFill>
                        <a:schemeClr val="bg2"/>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222B36"/>
                      </a:solidFill>
                      <a:prstDash val="solid"/>
                      <a:round/>
                      <a:headEnd type="none" w="med" len="med"/>
                      <a:tailEnd type="none" w="med" len="med"/>
                    </a:lnT>
                    <a:lnB w="3175" cap="flat" cmpd="sng" algn="ctr">
                      <a:solidFill>
                        <a:srgbClr val="222B36"/>
                      </a:solidFill>
                      <a:prstDash val="solid"/>
                      <a:round/>
                      <a:headEnd type="none" w="med" len="med"/>
                      <a:tailEnd type="none" w="med" len="med"/>
                    </a:lnB>
                    <a:noFill/>
                  </a:tcPr>
                </a:tc>
                <a:extLst>
                  <a:ext uri="{0D108BD9-81ED-4DB2-BD59-A6C34878D82A}">
                    <a16:rowId xmlns:a16="http://schemas.microsoft.com/office/drawing/2014/main" val="2229806242"/>
                  </a:ext>
                </a:extLst>
              </a:tr>
            </a:tbl>
          </a:graphicData>
        </a:graphic>
      </p:graphicFrame>
      <p:sp>
        <p:nvSpPr>
          <p:cNvPr id="5" name="TextBox 4">
            <a:extLst>
              <a:ext uri="{FF2B5EF4-FFF2-40B4-BE49-F238E27FC236}">
                <a16:creationId xmlns:a16="http://schemas.microsoft.com/office/drawing/2014/main" id="{811AA035-4504-E380-66B9-3EA771982A84}"/>
              </a:ext>
            </a:extLst>
          </p:cNvPr>
          <p:cNvSpPr txBox="1"/>
          <p:nvPr/>
        </p:nvSpPr>
        <p:spPr>
          <a:xfrm>
            <a:off x="5791200" y="894362"/>
            <a:ext cx="5864653" cy="775277"/>
          </a:xfrm>
          <a:prstGeom prst="rect">
            <a:avLst/>
          </a:prstGeom>
          <a:noFill/>
        </p:spPr>
        <p:txBody>
          <a:bodyPr wrap="square">
            <a:spAutoFit/>
          </a:bodyPr>
          <a:lstStyle/>
          <a:p>
            <a:pPr defTabSz="857228">
              <a:lnSpc>
                <a:spcPct val="115000"/>
              </a:lnSpc>
              <a:spcAft>
                <a:spcPts val="750"/>
              </a:spcAft>
              <a:defRPr/>
            </a:pPr>
            <a:r>
              <a:rPr lang="en-US" sz="1125" kern="100" dirty="0">
                <a:latin typeface="Arial"/>
                <a:cs typeface="Times New Roman" panose="02020603050405020304" pitchFamily="18" charset="0"/>
              </a:rPr>
              <a:t>The relative weights for kidney transplant MS-DRGs decreased in 2024 compared to 2023, although they </a:t>
            </a:r>
            <a:r>
              <a:rPr lang="en-US" sz="1125" b="1" kern="100" dirty="0">
                <a:solidFill>
                  <a:schemeClr val="accent1"/>
                </a:solidFill>
                <a:latin typeface="Arial"/>
                <a:cs typeface="Times New Roman" panose="02020603050405020304" pitchFamily="18" charset="0"/>
              </a:rPr>
              <a:t>all show year-over-year increases in 2026.</a:t>
            </a:r>
          </a:p>
          <a:p>
            <a:pPr defTabSz="857228">
              <a:lnSpc>
                <a:spcPct val="115000"/>
              </a:lnSpc>
              <a:spcAft>
                <a:spcPts val="750"/>
              </a:spcAft>
              <a:defRPr/>
            </a:pPr>
            <a:r>
              <a:rPr lang="en-US" sz="1125" kern="100" dirty="0">
                <a:latin typeface="Arial"/>
                <a:ea typeface="Aptos" panose="020B0004020202020204" pitchFamily="34" charset="0"/>
                <a:cs typeface="Times New Roman" panose="02020603050405020304" pitchFamily="18" charset="0"/>
              </a:rPr>
              <a:t>Relative weights for </a:t>
            </a:r>
            <a:r>
              <a:rPr lang="en-US" sz="1125" b="1" kern="100" dirty="0">
                <a:solidFill>
                  <a:schemeClr val="accent1"/>
                </a:solidFill>
                <a:latin typeface="Arial"/>
                <a:ea typeface="Aptos" panose="020B0004020202020204" pitchFamily="34" charset="0"/>
                <a:cs typeface="Times New Roman" panose="02020603050405020304" pitchFamily="18" charset="0"/>
              </a:rPr>
              <a:t>MS-DRGs 650 and 652 are </a:t>
            </a:r>
            <a:r>
              <a:rPr lang="en-US" sz="1125" b="1" kern="100" dirty="0">
                <a:solidFill>
                  <a:schemeClr val="accent1"/>
                </a:solidFill>
                <a:latin typeface="Arial"/>
                <a:cs typeface="Times New Roman" panose="02020603050405020304" pitchFamily="18" charset="0"/>
              </a:rPr>
              <a:t>proposed to </a:t>
            </a:r>
            <a:r>
              <a:rPr lang="en-US" sz="1125" b="1" kern="100" dirty="0">
                <a:solidFill>
                  <a:schemeClr val="accent1"/>
                </a:solidFill>
                <a:latin typeface="Arial"/>
                <a:ea typeface="Aptos" panose="020B0004020202020204" pitchFamily="34" charset="0"/>
                <a:cs typeface="Times New Roman" panose="02020603050405020304" pitchFamily="18" charset="0"/>
              </a:rPr>
              <a:t>decline slightly in 2027</a:t>
            </a:r>
            <a:r>
              <a:rPr lang="en-US" sz="1125" b="1" kern="100" baseline="30000" dirty="0">
                <a:solidFill>
                  <a:schemeClr val="accent1"/>
                </a:solidFill>
                <a:latin typeface="Arial"/>
                <a:ea typeface="Aptos" panose="020B0004020202020204" pitchFamily="34" charset="0"/>
                <a:cs typeface="Times New Roman" panose="02020603050405020304" pitchFamily="18" charset="0"/>
              </a:rPr>
              <a:t>18</a:t>
            </a:r>
            <a:r>
              <a:rPr lang="en-US" sz="1125" b="1" kern="100" dirty="0">
                <a:solidFill>
                  <a:schemeClr val="accent1"/>
                </a:solidFill>
                <a:latin typeface="Arial"/>
                <a:ea typeface="Aptos" panose="020B0004020202020204" pitchFamily="34" charset="0"/>
                <a:cs typeface="Times New Roman" panose="02020603050405020304" pitchFamily="18" charset="0"/>
              </a:rPr>
              <a:t>.</a:t>
            </a:r>
            <a:endParaRPr lang="en-US" sz="1125" dirty="0">
              <a:solidFill>
                <a:schemeClr val="accent1"/>
              </a:solidFill>
            </a:endParaRPr>
          </a:p>
        </p:txBody>
      </p:sp>
      <p:sp>
        <p:nvSpPr>
          <p:cNvPr id="7" name="TextBox 6">
            <a:extLst>
              <a:ext uri="{FF2B5EF4-FFF2-40B4-BE49-F238E27FC236}">
                <a16:creationId xmlns:a16="http://schemas.microsoft.com/office/drawing/2014/main" id="{C4086331-CF14-50DB-412C-A6AF0348950D}"/>
              </a:ext>
            </a:extLst>
          </p:cNvPr>
          <p:cNvSpPr txBox="1"/>
          <p:nvPr/>
        </p:nvSpPr>
        <p:spPr>
          <a:xfrm>
            <a:off x="527577" y="1838187"/>
            <a:ext cx="5014955" cy="785600"/>
          </a:xfrm>
          <a:prstGeom prst="rect">
            <a:avLst/>
          </a:prstGeom>
          <a:noFill/>
        </p:spPr>
        <p:txBody>
          <a:bodyPr wrap="square">
            <a:spAutoFit/>
          </a:bodyPr>
          <a:lstStyle/>
          <a:p>
            <a:r>
              <a:rPr lang="en-US" sz="1125" kern="100" dirty="0">
                <a:latin typeface="Arial"/>
                <a:cs typeface="Times New Roman" panose="02020603050405020304" pitchFamily="18" charset="0"/>
              </a:rPr>
              <a:t>Although CMS updates MS‑DRG classifications and relative weights annually, MS‑DRG relative weights typically reflect new technologies and changes in practice patterns </a:t>
            </a:r>
            <a:r>
              <a:rPr lang="en-US" sz="1130" b="1" kern="100" dirty="0">
                <a:solidFill>
                  <a:schemeClr val="accent1"/>
                </a:solidFill>
                <a:latin typeface="Arial"/>
                <a:cs typeface="Times New Roman" panose="02020603050405020304" pitchFamily="18" charset="0"/>
              </a:rPr>
              <a:t>2 to 3 years after they are introduced</a:t>
            </a:r>
            <a:r>
              <a:rPr lang="en-US" sz="1125" kern="100" dirty="0">
                <a:latin typeface="Arial"/>
                <a:cs typeface="Times New Roman" panose="02020603050405020304" pitchFamily="18" charset="0"/>
              </a:rPr>
              <a:t>. The table below outlines the CMS IPPS ratesetting timeline </a:t>
            </a:r>
          </a:p>
        </p:txBody>
      </p:sp>
      <p:sp>
        <p:nvSpPr>
          <p:cNvPr id="6" name="TextBox 5">
            <a:extLst>
              <a:ext uri="{FF2B5EF4-FFF2-40B4-BE49-F238E27FC236}">
                <a16:creationId xmlns:a16="http://schemas.microsoft.com/office/drawing/2014/main" id="{0DCDF16E-EC8D-4524-7FBC-DD94085CFAED}"/>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3 of 7</a:t>
            </a:r>
          </a:p>
        </p:txBody>
      </p:sp>
      <p:pic>
        <p:nvPicPr>
          <p:cNvPr id="10" name="Picture 9">
            <a:extLst>
              <a:ext uri="{FF2B5EF4-FFF2-40B4-BE49-F238E27FC236}">
                <a16:creationId xmlns:a16="http://schemas.microsoft.com/office/drawing/2014/main" id="{CEB3DC98-E4E8-3F5B-B182-9F23A06FAD89}"/>
              </a:ext>
            </a:extLst>
          </p:cNvPr>
          <p:cNvPicPr>
            <a:picLocks noChangeAspect="1"/>
          </p:cNvPicPr>
          <p:nvPr/>
        </p:nvPicPr>
        <p:blipFill>
          <a:blip r:embed="rId4"/>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3664386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CC008-0755-705D-6908-4CE716656ED9}"/>
            </a:ext>
          </a:extLst>
        </p:cNvPr>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8F35CCE8-CE1B-8FAF-3CE7-9F1F533C3F38}"/>
              </a:ext>
            </a:extLst>
          </p:cNvPr>
          <p:cNvCxnSpPr>
            <a:cxnSpLocks/>
          </p:cNvCxnSpPr>
          <p:nvPr/>
        </p:nvCxnSpPr>
        <p:spPr>
          <a:xfrm flipV="1">
            <a:off x="5810725" y="1169429"/>
            <a:ext cx="0" cy="501765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4AFCC6F9-7247-0E1E-3404-40736AD37499}"/>
              </a:ext>
            </a:extLst>
          </p:cNvPr>
          <p:cNvGrpSpPr/>
          <p:nvPr/>
        </p:nvGrpSpPr>
        <p:grpSpPr>
          <a:xfrm>
            <a:off x="300632" y="524350"/>
            <a:ext cx="5219551" cy="5788272"/>
            <a:chOff x="2776085" y="1265169"/>
            <a:chExt cx="5567521" cy="6351547"/>
          </a:xfrm>
        </p:grpSpPr>
        <p:graphicFrame>
          <p:nvGraphicFramePr>
            <p:cNvPr id="49" name="Chart 48">
              <a:extLst>
                <a:ext uri="{FF2B5EF4-FFF2-40B4-BE49-F238E27FC236}">
                  <a16:creationId xmlns:a16="http://schemas.microsoft.com/office/drawing/2014/main" id="{F02DC19B-5314-0F98-A39E-3DB22B934F6C}"/>
                </a:ext>
              </a:extLst>
            </p:cNvPr>
            <p:cNvGraphicFramePr>
              <a:graphicFrameLocks/>
            </p:cNvGraphicFramePr>
            <p:nvPr>
              <p:extLst>
                <p:ext uri="{D42A27DB-BD31-4B8C-83A1-F6EECF244321}">
                  <p14:modId xmlns:p14="http://schemas.microsoft.com/office/powerpoint/2010/main" val="855063906"/>
                </p:ext>
              </p:extLst>
            </p:nvPr>
          </p:nvGraphicFramePr>
          <p:xfrm>
            <a:off x="2776085" y="1265169"/>
            <a:ext cx="5567521" cy="6351547"/>
          </p:xfrm>
          <a:graphic>
            <a:graphicData uri="http://schemas.openxmlformats.org/drawingml/2006/chart">
              <c:chart xmlns:c="http://schemas.openxmlformats.org/drawingml/2006/chart" xmlns:r="http://schemas.openxmlformats.org/officeDocument/2006/relationships" r:id="rId3"/>
            </a:graphicData>
          </a:graphic>
        </p:graphicFrame>
        <p:sp>
          <p:nvSpPr>
            <p:cNvPr id="50" name="TextBox 49">
              <a:extLst>
                <a:ext uri="{FF2B5EF4-FFF2-40B4-BE49-F238E27FC236}">
                  <a16:creationId xmlns:a16="http://schemas.microsoft.com/office/drawing/2014/main" id="{7495C333-AD2C-F328-35DE-5E272D4EF6AA}"/>
                </a:ext>
              </a:extLst>
            </p:cNvPr>
            <p:cNvSpPr txBox="1"/>
            <p:nvPr/>
          </p:nvSpPr>
          <p:spPr>
            <a:xfrm>
              <a:off x="7695015" y="7372924"/>
              <a:ext cx="482094" cy="212065"/>
            </a:xfrm>
            <a:prstGeom prst="rect">
              <a:avLst/>
            </a:prstGeom>
            <a:noFill/>
          </p:spPr>
          <p:txBody>
            <a:bodyPr wrap="square" rtlCol="0">
              <a:spAutoFit/>
            </a:bodyPr>
            <a:lstStyle/>
            <a:p>
              <a:r>
                <a:rPr lang="en-US" sz="656" b="1" dirty="0">
                  <a:solidFill>
                    <a:srgbClr val="324050"/>
                  </a:solidFill>
                  <a:latin typeface="Arial" panose="020B0604020202020204" pitchFamily="34" charset="0"/>
                  <a:cs typeface="Arial" panose="020B0604020202020204" pitchFamily="34" charset="0"/>
                </a:rPr>
                <a:t>19</a:t>
              </a:r>
            </a:p>
          </p:txBody>
        </p:sp>
      </p:grpSp>
      <p:sp>
        <p:nvSpPr>
          <p:cNvPr id="5" name="TextBox 4">
            <a:extLst>
              <a:ext uri="{FF2B5EF4-FFF2-40B4-BE49-F238E27FC236}">
                <a16:creationId xmlns:a16="http://schemas.microsoft.com/office/drawing/2014/main" id="{C03BEA1F-D2F9-B3B3-4E0E-636FAB7793E3}"/>
              </a:ext>
            </a:extLst>
          </p:cNvPr>
          <p:cNvSpPr txBox="1"/>
          <p:nvPr/>
        </p:nvSpPr>
        <p:spPr>
          <a:xfrm>
            <a:off x="542846" y="371024"/>
            <a:ext cx="11136845" cy="323165"/>
          </a:xfrm>
          <a:prstGeom prst="rect">
            <a:avLst/>
          </a:prstGeom>
          <a:noFill/>
        </p:spPr>
        <p:txBody>
          <a:bodyPr wrap="square">
            <a:spAutoFit/>
          </a:bodyPr>
          <a:lstStyle/>
          <a:p>
            <a:pPr algn="ctr"/>
            <a:r>
              <a:rPr lang="en-US" sz="1500" b="1" dirty="0">
                <a:latin typeface="Arial" panose="020B0604020202020204" pitchFamily="34" charset="0"/>
                <a:cs typeface="Arial" panose="020B0604020202020204" pitchFamily="34" charset="0"/>
              </a:rPr>
              <a:t>HOSPITAL FINANCIAL INFORMATION FOR KIDNEY TRANSPLANT ADMISSIONS IN MEDICARE FFS (FY 2025)</a:t>
            </a:r>
          </a:p>
        </p:txBody>
      </p:sp>
      <p:sp>
        <p:nvSpPr>
          <p:cNvPr id="25" name="TextBox 24">
            <a:extLst>
              <a:ext uri="{FF2B5EF4-FFF2-40B4-BE49-F238E27FC236}">
                <a16:creationId xmlns:a16="http://schemas.microsoft.com/office/drawing/2014/main" id="{8658253A-C0AC-9E05-A1D6-075D447ECE44}"/>
              </a:ext>
            </a:extLst>
          </p:cNvPr>
          <p:cNvSpPr txBox="1"/>
          <p:nvPr/>
        </p:nvSpPr>
        <p:spPr>
          <a:xfrm>
            <a:off x="5889132" y="989792"/>
            <a:ext cx="6104372" cy="2047355"/>
          </a:xfrm>
          <a:prstGeom prst="rect">
            <a:avLst/>
          </a:prstGeom>
          <a:noFill/>
        </p:spPr>
        <p:txBody>
          <a:bodyPr wrap="square">
            <a:spAutoFit/>
          </a:bodyPr>
          <a:lstStyle/>
          <a:p>
            <a:pPr defTabSz="857228">
              <a:defRPr/>
            </a:pPr>
            <a:r>
              <a:rPr lang="en-US" sz="1130" dirty="0">
                <a:latin typeface="Arial" panose="020B0604020202020204" pitchFamily="34" charset="0"/>
                <a:cs typeface="Arial" panose="020B0604020202020204" pitchFamily="34" charset="0"/>
              </a:rPr>
              <a:t>Standardizing amounts removes geographic and other adjustments not directly related to kidney transplant admission care from the total IPPS Allowed Amount</a:t>
            </a:r>
            <a:r>
              <a:rPr lang="en-US" sz="1130" baseline="30000" dirty="0">
                <a:latin typeface="Arial" panose="020B0604020202020204" pitchFamily="34" charset="0"/>
                <a:cs typeface="Arial" panose="020B0604020202020204" pitchFamily="34" charset="0"/>
              </a:rPr>
              <a:t>20</a:t>
            </a:r>
            <a:r>
              <a:rPr lang="en-US" sz="1130" dirty="0">
                <a:latin typeface="Arial" panose="020B0604020202020204" pitchFamily="34" charset="0"/>
                <a:cs typeface="Arial" panose="020B0604020202020204" pitchFamily="34" charset="0"/>
              </a:rPr>
              <a:t>. This allows comparisons of hospital resource use for transplant admissions</a:t>
            </a:r>
            <a:r>
              <a:rPr lang="en-US" sz="1130" kern="100" dirty="0">
                <a:latin typeface="Arial" panose="020B0604020202020204" pitchFamily="34" charset="0"/>
                <a:ea typeface="Aptos" panose="020B0004020202020204" pitchFamily="34" charset="0"/>
                <a:cs typeface="Arial" panose="020B0604020202020204" pitchFamily="34" charset="0"/>
              </a:rPr>
              <a:t>.</a:t>
            </a:r>
          </a:p>
          <a:p>
            <a:pPr defTabSz="857228">
              <a:defRPr/>
            </a:pPr>
            <a:endParaRPr lang="en-US" sz="1130" kern="100" dirty="0">
              <a:latin typeface="Arial" panose="020B0604020202020204" pitchFamily="34" charset="0"/>
              <a:ea typeface="Aptos" panose="020B0004020202020204" pitchFamily="34" charset="0"/>
              <a:cs typeface="Arial" panose="020B0604020202020204" pitchFamily="34" charset="0"/>
            </a:endParaRPr>
          </a:p>
          <a:p>
            <a:pPr defTabSz="857228">
              <a:defRPr/>
            </a:pPr>
            <a:r>
              <a:rPr lang="en-US" sz="1130" kern="100" dirty="0">
                <a:latin typeface="Arial" panose="020B0604020202020204" pitchFamily="34" charset="0"/>
                <a:ea typeface="Aptos" panose="020B0004020202020204" pitchFamily="34" charset="0"/>
                <a:cs typeface="Arial" panose="020B0604020202020204" pitchFamily="34" charset="0"/>
              </a:rPr>
              <a:t>Payment adjustments can include additional amounts that go to hospitals such as </a:t>
            </a:r>
            <a:r>
              <a:rPr lang="en-US" sz="1130" b="1" kern="100" dirty="0">
                <a:solidFill>
                  <a:schemeClr val="accent1"/>
                </a:solidFill>
                <a:latin typeface="Arial" panose="020B0604020202020204" pitchFamily="34" charset="0"/>
                <a:ea typeface="Aptos" panose="020B0004020202020204" pitchFamily="34" charset="0"/>
                <a:cs typeface="Arial" panose="020B0604020202020204" pitchFamily="34" charset="0"/>
              </a:rPr>
              <a:t>Indirect Medical Education (IME)</a:t>
            </a:r>
            <a:r>
              <a:rPr lang="en-US" sz="1130" kern="100" baseline="30000" dirty="0">
                <a:solidFill>
                  <a:schemeClr val="accent1"/>
                </a:solidFill>
                <a:latin typeface="Arial" panose="020B0604020202020204" pitchFamily="34" charset="0"/>
                <a:ea typeface="Aptos" panose="020B0004020202020204" pitchFamily="34" charset="0"/>
                <a:cs typeface="Arial" panose="020B0604020202020204" pitchFamily="34" charset="0"/>
              </a:rPr>
              <a:t>21</a:t>
            </a:r>
            <a:r>
              <a:rPr lang="en-US" sz="1130" kern="100" dirty="0">
                <a:solidFill>
                  <a:schemeClr val="accent1"/>
                </a:solidFill>
                <a:latin typeface="Arial" panose="020B0604020202020204" pitchFamily="34" charset="0"/>
                <a:ea typeface="Aptos" panose="020B0004020202020204" pitchFamily="34" charset="0"/>
                <a:cs typeface="Arial" panose="020B0604020202020204" pitchFamily="34" charset="0"/>
              </a:rPr>
              <a:t> </a:t>
            </a:r>
            <a:r>
              <a:rPr lang="en-US" sz="1130" kern="100" dirty="0">
                <a:latin typeface="Arial" panose="020B0604020202020204" pitchFamily="34" charset="0"/>
                <a:ea typeface="Aptos" panose="020B0004020202020204" pitchFamily="34" charset="0"/>
                <a:cs typeface="Arial" panose="020B0604020202020204" pitchFamily="34" charset="0"/>
              </a:rPr>
              <a:t>to compensate hospitals for costs related to teaching medical residents and </a:t>
            </a:r>
            <a:r>
              <a:rPr lang="en-US" sz="1130" b="1" kern="100" dirty="0">
                <a:solidFill>
                  <a:schemeClr val="accent1"/>
                </a:solidFill>
                <a:latin typeface="Arial" panose="020B0604020202020204" pitchFamily="34" charset="0"/>
                <a:ea typeface="Aptos" panose="020B0004020202020204" pitchFamily="34" charset="0"/>
                <a:cs typeface="Arial" panose="020B0604020202020204" pitchFamily="34" charset="0"/>
              </a:rPr>
              <a:t>Disproportionate Share Hospital (DSH)</a:t>
            </a:r>
            <a:r>
              <a:rPr lang="en-US" sz="1130" kern="100" baseline="30000" dirty="0">
                <a:solidFill>
                  <a:schemeClr val="accent1"/>
                </a:solidFill>
                <a:latin typeface="Arial" panose="020B0604020202020204" pitchFamily="34" charset="0"/>
                <a:ea typeface="Aptos" panose="020B0004020202020204" pitchFamily="34" charset="0"/>
                <a:cs typeface="Arial" panose="020B0604020202020204" pitchFamily="34" charset="0"/>
              </a:rPr>
              <a:t>22</a:t>
            </a:r>
            <a:r>
              <a:rPr lang="en-US" sz="1130" kern="100" dirty="0">
                <a:solidFill>
                  <a:schemeClr val="accent1"/>
                </a:solidFill>
                <a:latin typeface="Arial" panose="020B0604020202020204" pitchFamily="34" charset="0"/>
                <a:ea typeface="Aptos" panose="020B0004020202020204" pitchFamily="34" charset="0"/>
                <a:cs typeface="Arial" panose="020B0604020202020204" pitchFamily="34" charset="0"/>
              </a:rPr>
              <a:t> </a:t>
            </a:r>
            <a:r>
              <a:rPr lang="en-US" sz="1130" kern="100" dirty="0">
                <a:latin typeface="Arial" panose="020B0604020202020204" pitchFamily="34" charset="0"/>
                <a:ea typeface="Aptos" panose="020B0004020202020204" pitchFamily="34" charset="0"/>
                <a:cs typeface="Arial" panose="020B0604020202020204" pitchFamily="34" charset="0"/>
              </a:rPr>
              <a:t>to compensate hospitals for treating a high proportion of low-income individuals.</a:t>
            </a:r>
          </a:p>
          <a:p>
            <a:pPr defTabSz="857228">
              <a:defRPr/>
            </a:pPr>
            <a:endParaRPr lang="en-US" sz="1130" kern="100" dirty="0">
              <a:latin typeface="Arial" panose="020B0604020202020204" pitchFamily="34" charset="0"/>
              <a:ea typeface="Aptos" panose="020B0004020202020204" pitchFamily="34" charset="0"/>
              <a:cs typeface="Arial" panose="020B0604020202020204" pitchFamily="34" charset="0"/>
            </a:endParaRPr>
          </a:p>
          <a:p>
            <a:pPr defTabSz="857228">
              <a:lnSpc>
                <a:spcPct val="90000"/>
              </a:lnSpc>
              <a:spcBef>
                <a:spcPts val="563"/>
              </a:spcBef>
              <a:defRPr/>
            </a:pPr>
            <a:r>
              <a:rPr lang="en-US" sz="1130" kern="100" dirty="0">
                <a:latin typeface="Arial" panose="020B0604020202020204" pitchFamily="34" charset="0"/>
                <a:cs typeface="Arial" panose="020B0604020202020204" pitchFamily="34" charset="0"/>
              </a:rPr>
              <a:t>Across all MS-DRGs, the Final Standardized Amount </a:t>
            </a:r>
            <a:r>
              <a:rPr lang="en-US" sz="1130" b="1" kern="100" dirty="0">
                <a:solidFill>
                  <a:schemeClr val="accent1"/>
                </a:solidFill>
                <a:latin typeface="Arial" panose="020B0604020202020204" pitchFamily="34" charset="0"/>
                <a:cs typeface="Arial" panose="020B0604020202020204" pitchFamily="34" charset="0"/>
              </a:rPr>
              <a:t>is less than 70% </a:t>
            </a:r>
            <a:r>
              <a:rPr lang="en-US" sz="1130" kern="100" dirty="0">
                <a:latin typeface="Arial" panose="020B0604020202020204" pitchFamily="34" charset="0"/>
                <a:ea typeface="Aptos" panose="020B0004020202020204" pitchFamily="34" charset="0"/>
                <a:cs typeface="Arial" panose="020B0604020202020204" pitchFamily="34" charset="0"/>
              </a:rPr>
              <a:t>of the total </a:t>
            </a:r>
            <a:r>
              <a:rPr lang="en-US" sz="1130" kern="100" dirty="0">
                <a:latin typeface="Arial" panose="020B0604020202020204" pitchFamily="34" charset="0"/>
                <a:cs typeface="Arial" panose="020B0604020202020204" pitchFamily="34" charset="0"/>
              </a:rPr>
              <a:t>IPPS Allowed Amount in FY 2024 and FY 2025.</a:t>
            </a:r>
          </a:p>
        </p:txBody>
      </p:sp>
      <p:grpSp>
        <p:nvGrpSpPr>
          <p:cNvPr id="39" name="Group 38">
            <a:extLst>
              <a:ext uri="{FF2B5EF4-FFF2-40B4-BE49-F238E27FC236}">
                <a16:creationId xmlns:a16="http://schemas.microsoft.com/office/drawing/2014/main" id="{4C6E4174-6726-942A-8DA6-5E21CC6D2E08}"/>
              </a:ext>
            </a:extLst>
          </p:cNvPr>
          <p:cNvGrpSpPr/>
          <p:nvPr/>
        </p:nvGrpSpPr>
        <p:grpSpPr>
          <a:xfrm>
            <a:off x="5950507" y="2962275"/>
            <a:ext cx="5940861" cy="3875966"/>
            <a:chOff x="5277839" y="3968233"/>
            <a:chExt cx="7450461" cy="3440832"/>
          </a:xfrm>
        </p:grpSpPr>
        <p:graphicFrame>
          <p:nvGraphicFramePr>
            <p:cNvPr id="11" name="Chart 10">
              <a:extLst>
                <a:ext uri="{FF2B5EF4-FFF2-40B4-BE49-F238E27FC236}">
                  <a16:creationId xmlns:a16="http://schemas.microsoft.com/office/drawing/2014/main" id="{C8DBC283-F0EF-69F5-2931-64BCE42B3438}"/>
                </a:ext>
              </a:extLst>
            </p:cNvPr>
            <p:cNvGraphicFramePr>
              <a:graphicFrameLocks/>
            </p:cNvGraphicFramePr>
            <p:nvPr>
              <p:extLst>
                <p:ext uri="{D42A27DB-BD31-4B8C-83A1-F6EECF244321}">
                  <p14:modId xmlns:p14="http://schemas.microsoft.com/office/powerpoint/2010/main" val="1652124039"/>
                </p:ext>
              </p:extLst>
            </p:nvPr>
          </p:nvGraphicFramePr>
          <p:xfrm>
            <a:off x="5277839" y="3968233"/>
            <a:ext cx="7245406" cy="3440832"/>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Group 11">
              <a:extLst>
                <a:ext uri="{FF2B5EF4-FFF2-40B4-BE49-F238E27FC236}">
                  <a16:creationId xmlns:a16="http://schemas.microsoft.com/office/drawing/2014/main" id="{116DBAE8-542D-F40E-E097-DD9550C4F635}"/>
                </a:ext>
              </a:extLst>
            </p:cNvPr>
            <p:cNvGrpSpPr/>
            <p:nvPr/>
          </p:nvGrpSpPr>
          <p:grpSpPr>
            <a:xfrm>
              <a:off x="10418833" y="4087499"/>
              <a:ext cx="2309467" cy="653664"/>
              <a:chOff x="10162460" y="2940478"/>
              <a:chExt cx="3069840" cy="426343"/>
            </a:xfrm>
          </p:grpSpPr>
          <p:sp>
            <p:nvSpPr>
              <p:cNvPr id="13" name="TextBox 77">
                <a:extLst>
                  <a:ext uri="{FF2B5EF4-FFF2-40B4-BE49-F238E27FC236}">
                    <a16:creationId xmlns:a16="http://schemas.microsoft.com/office/drawing/2014/main" id="{869BF6DA-8E2F-B5C1-88F9-6AD6C7090A9F}"/>
                  </a:ext>
                </a:extLst>
              </p:cNvPr>
              <p:cNvSpPr txBox="1"/>
              <p:nvPr/>
            </p:nvSpPr>
            <p:spPr>
              <a:xfrm>
                <a:off x="10292585" y="3042382"/>
                <a:ext cx="2562254" cy="82297"/>
              </a:xfrm>
              <a:prstGeom prst="rect">
                <a:avLst/>
              </a:prstGeom>
              <a:noFill/>
            </p:spPr>
            <p:txBody>
              <a:bodyPr wrap="square" lIns="0" tIns="0" rIns="0" bIns="0" rtlCol="0">
                <a:spAutoFit/>
              </a:bodyPr>
              <a:lstStyle>
                <a:defPPr>
                  <a:defRPr lang="en-US"/>
                </a:defPPr>
                <a:lvl1pPr marL="0" indent="0" algn="l" defTabSz="914377" rtl="0" eaLnBrk="1" latinLnBrk="0" hangingPunct="1">
                  <a:defRPr sz="1800" kern="1200">
                    <a:solidFill>
                      <a:schemeClr val="tx1"/>
                    </a:solidFill>
                    <a:latin typeface="+mn-lt"/>
                    <a:ea typeface="+mn-ea"/>
                    <a:cs typeface="+mn-cs"/>
                  </a:defRPr>
                </a:lvl1pPr>
                <a:lvl2pPr marL="457189" indent="0" algn="l" defTabSz="914377" rtl="0" eaLnBrk="1" latinLnBrk="0" hangingPunct="1">
                  <a:defRPr sz="1800" kern="1200">
                    <a:solidFill>
                      <a:schemeClr val="tx1"/>
                    </a:solidFill>
                    <a:latin typeface="+mn-lt"/>
                    <a:ea typeface="+mn-ea"/>
                    <a:cs typeface="+mn-cs"/>
                  </a:defRPr>
                </a:lvl2pPr>
                <a:lvl3pPr marL="914377" indent="0" algn="l" defTabSz="914377" rtl="0" eaLnBrk="1" latinLnBrk="0" hangingPunct="1">
                  <a:defRPr sz="1800" kern="1200">
                    <a:solidFill>
                      <a:schemeClr val="tx1"/>
                    </a:solidFill>
                    <a:latin typeface="+mn-lt"/>
                    <a:ea typeface="+mn-ea"/>
                    <a:cs typeface="+mn-cs"/>
                  </a:defRPr>
                </a:lvl3pPr>
                <a:lvl4pPr marL="1371566" indent="0" algn="l" defTabSz="914377" rtl="0" eaLnBrk="1" latinLnBrk="0" hangingPunct="1">
                  <a:defRPr sz="1800" kern="1200">
                    <a:solidFill>
                      <a:schemeClr val="tx1"/>
                    </a:solidFill>
                    <a:latin typeface="+mn-lt"/>
                    <a:ea typeface="+mn-ea"/>
                    <a:cs typeface="+mn-cs"/>
                  </a:defRPr>
                </a:lvl4pPr>
                <a:lvl5pPr marL="1828754" indent="0" algn="l" defTabSz="914377" rtl="0" eaLnBrk="1" latinLnBrk="0" hangingPunct="1">
                  <a:defRPr sz="1800" kern="1200">
                    <a:solidFill>
                      <a:schemeClr val="tx1"/>
                    </a:solidFill>
                    <a:latin typeface="+mn-lt"/>
                    <a:ea typeface="+mn-ea"/>
                    <a:cs typeface="+mn-cs"/>
                  </a:defRPr>
                </a:lvl5pPr>
                <a:lvl6pPr marL="2285943" indent="0" algn="l" defTabSz="914377" rtl="0" eaLnBrk="1" latinLnBrk="0" hangingPunct="1">
                  <a:defRPr sz="1800" kern="1200">
                    <a:solidFill>
                      <a:schemeClr val="tx1"/>
                    </a:solidFill>
                    <a:latin typeface="+mn-lt"/>
                    <a:ea typeface="+mn-ea"/>
                    <a:cs typeface="+mn-cs"/>
                  </a:defRPr>
                </a:lvl6pPr>
                <a:lvl7pPr marL="2743131" indent="0" algn="l" defTabSz="914377" rtl="0" eaLnBrk="1" latinLnBrk="0" hangingPunct="1">
                  <a:defRPr sz="1800" kern="1200">
                    <a:solidFill>
                      <a:schemeClr val="tx1"/>
                    </a:solidFill>
                    <a:latin typeface="+mn-lt"/>
                    <a:ea typeface="+mn-ea"/>
                    <a:cs typeface="+mn-cs"/>
                  </a:defRPr>
                </a:lvl7pPr>
                <a:lvl8pPr marL="3200320" indent="0" algn="l" defTabSz="914377" rtl="0" eaLnBrk="1" latinLnBrk="0" hangingPunct="1">
                  <a:defRPr sz="1800" kern="1200">
                    <a:solidFill>
                      <a:schemeClr val="tx1"/>
                    </a:solidFill>
                    <a:latin typeface="+mn-lt"/>
                    <a:ea typeface="+mn-ea"/>
                    <a:cs typeface="+mn-cs"/>
                  </a:defRPr>
                </a:lvl8pPr>
                <a:lvl9pPr marL="3657509" indent="0" algn="l" defTabSz="914377" rtl="0" eaLnBrk="1" latinLnBrk="0" hangingPunct="1">
                  <a:defRPr sz="1800" kern="1200">
                    <a:solidFill>
                      <a:schemeClr val="tx1"/>
                    </a:solidFill>
                    <a:latin typeface="+mn-lt"/>
                    <a:ea typeface="+mn-ea"/>
                    <a:cs typeface="+mn-cs"/>
                  </a:defRPr>
                </a:lvl9pPr>
              </a:lstStyle>
              <a:p>
                <a:pPr>
                  <a:lnSpc>
                    <a:spcPct val="90000"/>
                  </a:lnSpc>
                  <a:spcBef>
                    <a:spcPts val="563"/>
                  </a:spcBef>
                </a:pPr>
                <a:r>
                  <a:rPr lang="en-US" sz="984" b="1" dirty="0">
                    <a:solidFill>
                      <a:schemeClr val="tx1">
                        <a:lumMod val="50000"/>
                        <a:lumOff val="50000"/>
                      </a:schemeClr>
                    </a:solidFill>
                    <a:latin typeface="Arial" panose="020B0604020202020204" pitchFamily="34" charset="0"/>
                    <a:cs typeface="Arial" panose="020B0604020202020204" pitchFamily="34" charset="0"/>
                  </a:rPr>
                  <a:t>Additional Adjustments</a:t>
                </a:r>
              </a:p>
            </p:txBody>
          </p:sp>
          <p:sp>
            <p:nvSpPr>
              <p:cNvPr id="14" name="TextBox 13">
                <a:extLst>
                  <a:ext uri="{FF2B5EF4-FFF2-40B4-BE49-F238E27FC236}">
                    <a16:creationId xmlns:a16="http://schemas.microsoft.com/office/drawing/2014/main" id="{14740940-A76E-1151-35DE-EF735A4BDFF0}"/>
                  </a:ext>
                </a:extLst>
              </p:cNvPr>
              <p:cNvSpPr txBox="1"/>
              <p:nvPr/>
            </p:nvSpPr>
            <p:spPr>
              <a:xfrm>
                <a:off x="10162460" y="3232652"/>
                <a:ext cx="3069840" cy="134169"/>
              </a:xfrm>
              <a:prstGeom prst="rect">
                <a:avLst/>
              </a:prstGeom>
              <a:noFill/>
              <a:ln>
                <a:noFill/>
              </a:ln>
            </p:spPr>
            <p:txBody>
              <a:bodyPr wrap="square">
                <a:spAutoFit/>
              </a:bodyPr>
              <a:lstStyle/>
              <a:p>
                <a:pPr defTabSz="857228">
                  <a:lnSpc>
                    <a:spcPct val="90000"/>
                  </a:lnSpc>
                  <a:spcBef>
                    <a:spcPts val="563"/>
                  </a:spcBef>
                  <a:defRPr/>
                </a:pPr>
                <a:r>
                  <a:rPr lang="en-US" sz="938" b="1" dirty="0">
                    <a:solidFill>
                      <a:srgbClr val="222B36"/>
                    </a:solidFill>
                    <a:latin typeface="Arial" panose="020B0604020202020204" pitchFamily="34" charset="0"/>
                    <a:cs typeface="Arial" panose="020B0604020202020204" pitchFamily="34" charset="0"/>
                  </a:rPr>
                  <a:t>Final Standardized Amount</a:t>
                </a:r>
              </a:p>
            </p:txBody>
          </p:sp>
          <p:sp>
            <p:nvSpPr>
              <p:cNvPr id="21" name="TextBox 77">
                <a:extLst>
                  <a:ext uri="{FF2B5EF4-FFF2-40B4-BE49-F238E27FC236}">
                    <a16:creationId xmlns:a16="http://schemas.microsoft.com/office/drawing/2014/main" id="{E0F56C4E-34E7-3FB3-4C1B-B81DED1B54C3}"/>
                  </a:ext>
                </a:extLst>
              </p:cNvPr>
              <p:cNvSpPr txBox="1"/>
              <p:nvPr/>
            </p:nvSpPr>
            <p:spPr>
              <a:xfrm>
                <a:off x="10292585" y="3151714"/>
                <a:ext cx="2667143" cy="82297"/>
              </a:xfrm>
              <a:prstGeom prst="rect">
                <a:avLst/>
              </a:prstGeom>
              <a:noFill/>
            </p:spPr>
            <p:txBody>
              <a:bodyPr wrap="square" lIns="0" tIns="0" rIns="0" bIns="0" rtlCol="0">
                <a:spAutoFit/>
              </a:bodyPr>
              <a:lstStyle>
                <a:defPPr>
                  <a:defRPr lang="en-US"/>
                </a:defPPr>
                <a:lvl1pPr marL="0" indent="0" algn="l" defTabSz="914377" rtl="0" eaLnBrk="1" latinLnBrk="0" hangingPunct="1">
                  <a:defRPr sz="1800" kern="1200">
                    <a:solidFill>
                      <a:schemeClr val="tx1"/>
                    </a:solidFill>
                    <a:latin typeface="+mn-lt"/>
                    <a:ea typeface="+mn-ea"/>
                    <a:cs typeface="+mn-cs"/>
                  </a:defRPr>
                </a:lvl1pPr>
                <a:lvl2pPr marL="457189" indent="0" algn="l" defTabSz="914377" rtl="0" eaLnBrk="1" latinLnBrk="0" hangingPunct="1">
                  <a:defRPr sz="1800" kern="1200">
                    <a:solidFill>
                      <a:schemeClr val="tx1"/>
                    </a:solidFill>
                    <a:latin typeface="+mn-lt"/>
                    <a:ea typeface="+mn-ea"/>
                    <a:cs typeface="+mn-cs"/>
                  </a:defRPr>
                </a:lvl2pPr>
                <a:lvl3pPr marL="914377" indent="0" algn="l" defTabSz="914377" rtl="0" eaLnBrk="1" latinLnBrk="0" hangingPunct="1">
                  <a:defRPr sz="1800" kern="1200">
                    <a:solidFill>
                      <a:schemeClr val="tx1"/>
                    </a:solidFill>
                    <a:latin typeface="+mn-lt"/>
                    <a:ea typeface="+mn-ea"/>
                    <a:cs typeface="+mn-cs"/>
                  </a:defRPr>
                </a:lvl3pPr>
                <a:lvl4pPr marL="1371566" indent="0" algn="l" defTabSz="914377" rtl="0" eaLnBrk="1" latinLnBrk="0" hangingPunct="1">
                  <a:defRPr sz="1800" kern="1200">
                    <a:solidFill>
                      <a:schemeClr val="tx1"/>
                    </a:solidFill>
                    <a:latin typeface="+mn-lt"/>
                    <a:ea typeface="+mn-ea"/>
                    <a:cs typeface="+mn-cs"/>
                  </a:defRPr>
                </a:lvl4pPr>
                <a:lvl5pPr marL="1828754" indent="0" algn="l" defTabSz="914377" rtl="0" eaLnBrk="1" latinLnBrk="0" hangingPunct="1">
                  <a:defRPr sz="1800" kern="1200">
                    <a:solidFill>
                      <a:schemeClr val="tx1"/>
                    </a:solidFill>
                    <a:latin typeface="+mn-lt"/>
                    <a:ea typeface="+mn-ea"/>
                    <a:cs typeface="+mn-cs"/>
                  </a:defRPr>
                </a:lvl5pPr>
                <a:lvl6pPr marL="2285943" indent="0" algn="l" defTabSz="914377" rtl="0" eaLnBrk="1" latinLnBrk="0" hangingPunct="1">
                  <a:defRPr sz="1800" kern="1200">
                    <a:solidFill>
                      <a:schemeClr val="tx1"/>
                    </a:solidFill>
                    <a:latin typeface="+mn-lt"/>
                    <a:ea typeface="+mn-ea"/>
                    <a:cs typeface="+mn-cs"/>
                  </a:defRPr>
                </a:lvl6pPr>
                <a:lvl7pPr marL="2743131" indent="0" algn="l" defTabSz="914377" rtl="0" eaLnBrk="1" latinLnBrk="0" hangingPunct="1">
                  <a:defRPr sz="1800" kern="1200">
                    <a:solidFill>
                      <a:schemeClr val="tx1"/>
                    </a:solidFill>
                    <a:latin typeface="+mn-lt"/>
                    <a:ea typeface="+mn-ea"/>
                    <a:cs typeface="+mn-cs"/>
                  </a:defRPr>
                </a:lvl7pPr>
                <a:lvl8pPr marL="3200320" indent="0" algn="l" defTabSz="914377" rtl="0" eaLnBrk="1" latinLnBrk="0" hangingPunct="1">
                  <a:defRPr sz="1800" kern="1200">
                    <a:solidFill>
                      <a:schemeClr val="tx1"/>
                    </a:solidFill>
                    <a:latin typeface="+mn-lt"/>
                    <a:ea typeface="+mn-ea"/>
                    <a:cs typeface="+mn-cs"/>
                  </a:defRPr>
                </a:lvl8pPr>
                <a:lvl9pPr marL="3657509" indent="0" algn="l" defTabSz="914377" rtl="0" eaLnBrk="1" latinLnBrk="0" hangingPunct="1">
                  <a:defRPr sz="1800" kern="1200">
                    <a:solidFill>
                      <a:schemeClr val="tx1"/>
                    </a:solidFill>
                    <a:latin typeface="+mn-lt"/>
                    <a:ea typeface="+mn-ea"/>
                    <a:cs typeface="+mn-cs"/>
                  </a:defRPr>
                </a:lvl9pPr>
              </a:lstStyle>
              <a:p>
                <a:pPr>
                  <a:lnSpc>
                    <a:spcPct val="90000"/>
                  </a:lnSpc>
                  <a:spcBef>
                    <a:spcPts val="563"/>
                  </a:spcBef>
                </a:pPr>
                <a:r>
                  <a:rPr lang="en-US" sz="984" b="1" dirty="0">
                    <a:solidFill>
                      <a:srgbClr val="50BDFF"/>
                    </a:solidFill>
                    <a:latin typeface="Arial" panose="020B0604020202020204" pitchFamily="34" charset="0"/>
                    <a:cs typeface="Arial" panose="020B0604020202020204" pitchFamily="34" charset="0"/>
                  </a:rPr>
                  <a:t>IME/DSH Amounts</a:t>
                </a:r>
              </a:p>
            </p:txBody>
          </p:sp>
          <p:sp>
            <p:nvSpPr>
              <p:cNvPr id="22" name="TextBox 77">
                <a:extLst>
                  <a:ext uri="{FF2B5EF4-FFF2-40B4-BE49-F238E27FC236}">
                    <a16:creationId xmlns:a16="http://schemas.microsoft.com/office/drawing/2014/main" id="{005BF6DE-CC95-231E-F9B9-13A774640B2D}"/>
                  </a:ext>
                </a:extLst>
              </p:cNvPr>
              <p:cNvSpPr txBox="1"/>
              <p:nvPr/>
            </p:nvSpPr>
            <p:spPr>
              <a:xfrm>
                <a:off x="10292583" y="2940478"/>
                <a:ext cx="2939717" cy="78426"/>
              </a:xfrm>
              <a:prstGeom prst="rect">
                <a:avLst/>
              </a:prstGeom>
              <a:noFill/>
            </p:spPr>
            <p:txBody>
              <a:bodyPr wrap="square" lIns="0" tIns="0" rIns="0" bIns="0" rtlCol="0">
                <a:spAutoFit/>
              </a:bodyPr>
              <a:lstStyle>
                <a:defPPr>
                  <a:defRPr lang="en-US"/>
                </a:defPPr>
                <a:lvl1pPr marL="0" indent="0" algn="l" defTabSz="914377" rtl="0" eaLnBrk="1" latinLnBrk="0" hangingPunct="1">
                  <a:defRPr sz="1800" kern="1200">
                    <a:solidFill>
                      <a:schemeClr val="tx1"/>
                    </a:solidFill>
                    <a:latin typeface="+mn-lt"/>
                    <a:ea typeface="+mn-ea"/>
                    <a:cs typeface="+mn-cs"/>
                  </a:defRPr>
                </a:lvl1pPr>
                <a:lvl2pPr marL="457189" indent="0" algn="l" defTabSz="914377" rtl="0" eaLnBrk="1" latinLnBrk="0" hangingPunct="1">
                  <a:defRPr sz="1800" kern="1200">
                    <a:solidFill>
                      <a:schemeClr val="tx1"/>
                    </a:solidFill>
                    <a:latin typeface="+mn-lt"/>
                    <a:ea typeface="+mn-ea"/>
                    <a:cs typeface="+mn-cs"/>
                  </a:defRPr>
                </a:lvl2pPr>
                <a:lvl3pPr marL="914377" indent="0" algn="l" defTabSz="914377" rtl="0" eaLnBrk="1" latinLnBrk="0" hangingPunct="1">
                  <a:defRPr sz="1800" kern="1200">
                    <a:solidFill>
                      <a:schemeClr val="tx1"/>
                    </a:solidFill>
                    <a:latin typeface="+mn-lt"/>
                    <a:ea typeface="+mn-ea"/>
                    <a:cs typeface="+mn-cs"/>
                  </a:defRPr>
                </a:lvl3pPr>
                <a:lvl4pPr marL="1371566" indent="0" algn="l" defTabSz="914377" rtl="0" eaLnBrk="1" latinLnBrk="0" hangingPunct="1">
                  <a:defRPr sz="1800" kern="1200">
                    <a:solidFill>
                      <a:schemeClr val="tx1"/>
                    </a:solidFill>
                    <a:latin typeface="+mn-lt"/>
                    <a:ea typeface="+mn-ea"/>
                    <a:cs typeface="+mn-cs"/>
                  </a:defRPr>
                </a:lvl4pPr>
                <a:lvl5pPr marL="1828754" indent="0" algn="l" defTabSz="914377" rtl="0" eaLnBrk="1" latinLnBrk="0" hangingPunct="1">
                  <a:defRPr sz="1800" kern="1200">
                    <a:solidFill>
                      <a:schemeClr val="tx1"/>
                    </a:solidFill>
                    <a:latin typeface="+mn-lt"/>
                    <a:ea typeface="+mn-ea"/>
                    <a:cs typeface="+mn-cs"/>
                  </a:defRPr>
                </a:lvl5pPr>
                <a:lvl6pPr marL="2285943" indent="0" algn="l" defTabSz="914377" rtl="0" eaLnBrk="1" latinLnBrk="0" hangingPunct="1">
                  <a:defRPr sz="1800" kern="1200">
                    <a:solidFill>
                      <a:schemeClr val="tx1"/>
                    </a:solidFill>
                    <a:latin typeface="+mn-lt"/>
                    <a:ea typeface="+mn-ea"/>
                    <a:cs typeface="+mn-cs"/>
                  </a:defRPr>
                </a:lvl6pPr>
                <a:lvl7pPr marL="2743131" indent="0" algn="l" defTabSz="914377" rtl="0" eaLnBrk="1" latinLnBrk="0" hangingPunct="1">
                  <a:defRPr sz="1800" kern="1200">
                    <a:solidFill>
                      <a:schemeClr val="tx1"/>
                    </a:solidFill>
                    <a:latin typeface="+mn-lt"/>
                    <a:ea typeface="+mn-ea"/>
                    <a:cs typeface="+mn-cs"/>
                  </a:defRPr>
                </a:lvl7pPr>
                <a:lvl8pPr marL="3200320" indent="0" algn="l" defTabSz="914377" rtl="0" eaLnBrk="1" latinLnBrk="0" hangingPunct="1">
                  <a:defRPr sz="1800" kern="1200">
                    <a:solidFill>
                      <a:schemeClr val="tx1"/>
                    </a:solidFill>
                    <a:latin typeface="+mn-lt"/>
                    <a:ea typeface="+mn-ea"/>
                    <a:cs typeface="+mn-cs"/>
                  </a:defRPr>
                </a:lvl8pPr>
                <a:lvl9pPr marL="3657509" indent="0" algn="l" defTabSz="914377" rtl="0" eaLnBrk="1" latinLnBrk="0" hangingPunct="1">
                  <a:defRPr sz="1800" kern="1200">
                    <a:solidFill>
                      <a:schemeClr val="tx1"/>
                    </a:solidFill>
                    <a:latin typeface="+mn-lt"/>
                    <a:ea typeface="+mn-ea"/>
                    <a:cs typeface="+mn-cs"/>
                  </a:defRPr>
                </a:lvl9pPr>
              </a:lstStyle>
              <a:p>
                <a:pPr>
                  <a:lnSpc>
                    <a:spcPct val="90000"/>
                  </a:lnSpc>
                  <a:spcBef>
                    <a:spcPts val="563"/>
                  </a:spcBef>
                </a:pPr>
                <a:r>
                  <a:rPr lang="en-US" sz="938" b="1" dirty="0">
                    <a:solidFill>
                      <a:srgbClr val="0078D4"/>
                    </a:solidFill>
                    <a:latin typeface="Arial" panose="020B0604020202020204" pitchFamily="34" charset="0"/>
                    <a:cs typeface="Arial" panose="020B0604020202020204" pitchFamily="34" charset="0"/>
                  </a:rPr>
                  <a:t>Total IPPS Allowed Amount</a:t>
                </a:r>
              </a:p>
            </p:txBody>
          </p:sp>
        </p:grpSp>
      </p:grpSp>
      <p:grpSp>
        <p:nvGrpSpPr>
          <p:cNvPr id="15" name="Group 14">
            <a:extLst>
              <a:ext uri="{FF2B5EF4-FFF2-40B4-BE49-F238E27FC236}">
                <a16:creationId xmlns:a16="http://schemas.microsoft.com/office/drawing/2014/main" id="{137D481F-12C0-6F64-B678-EBE0E5EB828E}"/>
              </a:ext>
            </a:extLst>
          </p:cNvPr>
          <p:cNvGrpSpPr/>
          <p:nvPr/>
        </p:nvGrpSpPr>
        <p:grpSpPr>
          <a:xfrm>
            <a:off x="1276350" y="2111510"/>
            <a:ext cx="639999" cy="453206"/>
            <a:chOff x="914400" y="2355826"/>
            <a:chExt cx="1701207" cy="856590"/>
          </a:xfrm>
        </p:grpSpPr>
        <p:grpSp>
          <p:nvGrpSpPr>
            <p:cNvPr id="16" name="Group 15">
              <a:extLst>
                <a:ext uri="{FF2B5EF4-FFF2-40B4-BE49-F238E27FC236}">
                  <a16:creationId xmlns:a16="http://schemas.microsoft.com/office/drawing/2014/main" id="{DC06BBFD-5202-81D3-5CD4-D948409DB741}"/>
                </a:ext>
              </a:extLst>
            </p:cNvPr>
            <p:cNvGrpSpPr/>
            <p:nvPr/>
          </p:nvGrpSpPr>
          <p:grpSpPr>
            <a:xfrm>
              <a:off x="914400" y="2509740"/>
              <a:ext cx="448340" cy="702676"/>
              <a:chOff x="914400" y="2413877"/>
              <a:chExt cx="507646" cy="798539"/>
            </a:xfrm>
          </p:grpSpPr>
          <p:cxnSp>
            <p:nvCxnSpPr>
              <p:cNvPr id="23" name="Straight Connector 22">
                <a:extLst>
                  <a:ext uri="{FF2B5EF4-FFF2-40B4-BE49-F238E27FC236}">
                    <a16:creationId xmlns:a16="http://schemas.microsoft.com/office/drawing/2014/main" id="{9119D94E-47C0-A83D-6E7C-D27C4AB65B98}"/>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15ABFA2C-8C9C-B4C3-221A-FE7FF029CF70}"/>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7" name="Group 16">
              <a:extLst>
                <a:ext uri="{FF2B5EF4-FFF2-40B4-BE49-F238E27FC236}">
                  <a16:creationId xmlns:a16="http://schemas.microsoft.com/office/drawing/2014/main" id="{28563AA2-0689-3F68-8883-F4D4D3407A5B}"/>
                </a:ext>
              </a:extLst>
            </p:cNvPr>
            <p:cNvGrpSpPr/>
            <p:nvPr/>
          </p:nvGrpSpPr>
          <p:grpSpPr>
            <a:xfrm flipH="1">
              <a:off x="2140908" y="2502168"/>
              <a:ext cx="474699" cy="349286"/>
              <a:chOff x="914400" y="2413877"/>
              <a:chExt cx="507646" cy="798539"/>
            </a:xfrm>
          </p:grpSpPr>
          <p:cxnSp>
            <p:nvCxnSpPr>
              <p:cNvPr id="19" name="Straight Connector 18">
                <a:extLst>
                  <a:ext uri="{FF2B5EF4-FFF2-40B4-BE49-F238E27FC236}">
                    <a16:creationId xmlns:a16="http://schemas.microsoft.com/office/drawing/2014/main" id="{D1633BD8-1850-1491-FAFE-2FCD4AB6CCD6}"/>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7E7F4C3A-2AAF-947B-1DDB-85D0137EA2A5}"/>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 name="TextBox 17">
              <a:extLst>
                <a:ext uri="{FF2B5EF4-FFF2-40B4-BE49-F238E27FC236}">
                  <a16:creationId xmlns:a16="http://schemas.microsoft.com/office/drawing/2014/main" id="{199F25AF-1CE0-F2CB-FEA6-0389F3C755BD}"/>
                </a:ext>
              </a:extLst>
            </p:cNvPr>
            <p:cNvSpPr txBox="1"/>
            <p:nvPr/>
          </p:nvSpPr>
          <p:spPr>
            <a:xfrm>
              <a:off x="1160190" y="2355826"/>
              <a:ext cx="1193555" cy="184665"/>
            </a:xfrm>
            <a:prstGeom prst="rect">
              <a:avLst/>
            </a:prstGeom>
            <a:solidFill>
              <a:schemeClr val="bg1"/>
            </a:solidFill>
          </p:spPr>
          <p:txBody>
            <a:bodyPr wrap="square" lIns="0" tIns="0" rIns="0" bIns="0" rtlCol="0">
              <a:spAutoFit/>
            </a:bodyPr>
            <a:lstStyle/>
            <a:p>
              <a:pPr algn="ctr"/>
              <a:r>
                <a:rPr lang="en-US" sz="1200" b="1" dirty="0"/>
                <a:t>+6.1%</a:t>
              </a:r>
            </a:p>
          </p:txBody>
        </p:sp>
      </p:grpSp>
      <p:grpSp>
        <p:nvGrpSpPr>
          <p:cNvPr id="26" name="Group 25">
            <a:extLst>
              <a:ext uri="{FF2B5EF4-FFF2-40B4-BE49-F238E27FC236}">
                <a16:creationId xmlns:a16="http://schemas.microsoft.com/office/drawing/2014/main" id="{634D3A49-79C3-7F93-63F4-64B4DEF0F4C6}"/>
              </a:ext>
            </a:extLst>
          </p:cNvPr>
          <p:cNvGrpSpPr/>
          <p:nvPr/>
        </p:nvGrpSpPr>
        <p:grpSpPr>
          <a:xfrm>
            <a:off x="2990933" y="4095750"/>
            <a:ext cx="672848" cy="232679"/>
            <a:chOff x="914400" y="2297473"/>
            <a:chExt cx="1701207" cy="914943"/>
          </a:xfrm>
        </p:grpSpPr>
        <p:grpSp>
          <p:nvGrpSpPr>
            <p:cNvPr id="27" name="Group 26">
              <a:extLst>
                <a:ext uri="{FF2B5EF4-FFF2-40B4-BE49-F238E27FC236}">
                  <a16:creationId xmlns:a16="http://schemas.microsoft.com/office/drawing/2014/main" id="{90A7975B-9F92-E41F-83AA-A5B0DEBF2F71}"/>
                </a:ext>
              </a:extLst>
            </p:cNvPr>
            <p:cNvGrpSpPr/>
            <p:nvPr/>
          </p:nvGrpSpPr>
          <p:grpSpPr>
            <a:xfrm>
              <a:off x="914400" y="2509740"/>
              <a:ext cx="448340" cy="702676"/>
              <a:chOff x="914400" y="2413877"/>
              <a:chExt cx="507646" cy="798539"/>
            </a:xfrm>
          </p:grpSpPr>
          <p:cxnSp>
            <p:nvCxnSpPr>
              <p:cNvPr id="32" name="Straight Connector 31">
                <a:extLst>
                  <a:ext uri="{FF2B5EF4-FFF2-40B4-BE49-F238E27FC236}">
                    <a16:creationId xmlns:a16="http://schemas.microsoft.com/office/drawing/2014/main" id="{7FEA6976-0F61-6E6A-1265-2855557497EA}"/>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8591088B-C263-C800-11DB-F5B61571716F}"/>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D3A60937-B989-1A9E-CA31-42A9DE379EA2}"/>
                </a:ext>
              </a:extLst>
            </p:cNvPr>
            <p:cNvGrpSpPr/>
            <p:nvPr/>
          </p:nvGrpSpPr>
          <p:grpSpPr>
            <a:xfrm flipH="1">
              <a:off x="2140908" y="2502168"/>
              <a:ext cx="474699" cy="349286"/>
              <a:chOff x="914400" y="2413877"/>
              <a:chExt cx="507646" cy="798539"/>
            </a:xfrm>
          </p:grpSpPr>
          <p:cxnSp>
            <p:nvCxnSpPr>
              <p:cNvPr id="30" name="Straight Connector 29">
                <a:extLst>
                  <a:ext uri="{FF2B5EF4-FFF2-40B4-BE49-F238E27FC236}">
                    <a16:creationId xmlns:a16="http://schemas.microsoft.com/office/drawing/2014/main" id="{B4713624-AB4E-D38D-F5F5-EC64A8ED7FDD}"/>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0E12EFB0-E447-603D-35CA-E112F053E35F}"/>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409DFA61-CEE5-1A83-90BB-96A301229024}"/>
                </a:ext>
              </a:extLst>
            </p:cNvPr>
            <p:cNvSpPr txBox="1"/>
            <p:nvPr/>
          </p:nvSpPr>
          <p:spPr>
            <a:xfrm>
              <a:off x="1160190" y="2297473"/>
              <a:ext cx="1193554" cy="300205"/>
            </a:xfrm>
            <a:prstGeom prst="rect">
              <a:avLst/>
            </a:prstGeom>
            <a:solidFill>
              <a:schemeClr val="bg1"/>
            </a:solidFill>
          </p:spPr>
          <p:txBody>
            <a:bodyPr wrap="square" lIns="0" tIns="0" rIns="0" bIns="0" rtlCol="0">
              <a:spAutoFit/>
            </a:bodyPr>
            <a:lstStyle/>
            <a:p>
              <a:pPr algn="ctr"/>
              <a:r>
                <a:rPr lang="en-US" sz="1200" b="1" dirty="0"/>
                <a:t>+4.4%</a:t>
              </a:r>
            </a:p>
          </p:txBody>
        </p:sp>
      </p:grpSp>
      <p:grpSp>
        <p:nvGrpSpPr>
          <p:cNvPr id="34" name="Group 33">
            <a:extLst>
              <a:ext uri="{FF2B5EF4-FFF2-40B4-BE49-F238E27FC236}">
                <a16:creationId xmlns:a16="http://schemas.microsoft.com/office/drawing/2014/main" id="{16A44421-E845-60B8-7C54-3814DEA2C37C}"/>
              </a:ext>
            </a:extLst>
          </p:cNvPr>
          <p:cNvGrpSpPr/>
          <p:nvPr/>
        </p:nvGrpSpPr>
        <p:grpSpPr>
          <a:xfrm>
            <a:off x="4673501" y="4343101"/>
            <a:ext cx="690592" cy="351740"/>
            <a:chOff x="914400" y="2338870"/>
            <a:chExt cx="1701207" cy="873546"/>
          </a:xfrm>
        </p:grpSpPr>
        <p:grpSp>
          <p:nvGrpSpPr>
            <p:cNvPr id="35" name="Group 34">
              <a:extLst>
                <a:ext uri="{FF2B5EF4-FFF2-40B4-BE49-F238E27FC236}">
                  <a16:creationId xmlns:a16="http://schemas.microsoft.com/office/drawing/2014/main" id="{5FBC4E9D-53FC-9B3D-C16B-B794C27C3234}"/>
                </a:ext>
              </a:extLst>
            </p:cNvPr>
            <p:cNvGrpSpPr/>
            <p:nvPr/>
          </p:nvGrpSpPr>
          <p:grpSpPr>
            <a:xfrm>
              <a:off x="914400" y="2509740"/>
              <a:ext cx="448340" cy="702676"/>
              <a:chOff x="914400" y="2413877"/>
              <a:chExt cx="507646" cy="798539"/>
            </a:xfrm>
          </p:grpSpPr>
          <p:cxnSp>
            <p:nvCxnSpPr>
              <p:cNvPr id="62" name="Straight Connector 61">
                <a:extLst>
                  <a:ext uri="{FF2B5EF4-FFF2-40B4-BE49-F238E27FC236}">
                    <a16:creationId xmlns:a16="http://schemas.microsoft.com/office/drawing/2014/main" id="{3F7079FE-C545-0166-6E8B-7027DA5EE8FA}"/>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D5E11673-98A6-A6A6-82F0-1C6BD5834750}"/>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6" name="Group 35">
              <a:extLst>
                <a:ext uri="{FF2B5EF4-FFF2-40B4-BE49-F238E27FC236}">
                  <a16:creationId xmlns:a16="http://schemas.microsoft.com/office/drawing/2014/main" id="{DE5165EA-2F7D-0B53-4E30-A958E23F6F43}"/>
                </a:ext>
              </a:extLst>
            </p:cNvPr>
            <p:cNvGrpSpPr/>
            <p:nvPr/>
          </p:nvGrpSpPr>
          <p:grpSpPr>
            <a:xfrm flipH="1">
              <a:off x="2140908" y="2502168"/>
              <a:ext cx="474699" cy="349286"/>
              <a:chOff x="914400" y="2413877"/>
              <a:chExt cx="507646" cy="798539"/>
            </a:xfrm>
          </p:grpSpPr>
          <p:cxnSp>
            <p:nvCxnSpPr>
              <p:cNvPr id="38" name="Straight Connector 37">
                <a:extLst>
                  <a:ext uri="{FF2B5EF4-FFF2-40B4-BE49-F238E27FC236}">
                    <a16:creationId xmlns:a16="http://schemas.microsoft.com/office/drawing/2014/main" id="{54B10214-4611-1E2F-76C4-A9CEF6F22AD6}"/>
                  </a:ext>
                </a:extLst>
              </p:cNvPr>
              <p:cNvCxnSpPr/>
              <p:nvPr/>
            </p:nvCxnSpPr>
            <p:spPr>
              <a:xfrm flipV="1">
                <a:off x="914400" y="2413877"/>
                <a:ext cx="0" cy="79853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5AA3EBF0-D041-931A-68CB-FDAEA1D0DADB}"/>
                  </a:ext>
                </a:extLst>
              </p:cNvPr>
              <p:cNvCxnSpPr/>
              <p:nvPr/>
            </p:nvCxnSpPr>
            <p:spPr>
              <a:xfrm>
                <a:off x="914400" y="2413877"/>
                <a:ext cx="50764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7" name="TextBox 36">
              <a:extLst>
                <a:ext uri="{FF2B5EF4-FFF2-40B4-BE49-F238E27FC236}">
                  <a16:creationId xmlns:a16="http://schemas.microsoft.com/office/drawing/2014/main" id="{4B5DF89B-41B4-B8E6-6148-ADDBBC267350}"/>
                </a:ext>
              </a:extLst>
            </p:cNvPr>
            <p:cNvSpPr txBox="1"/>
            <p:nvPr/>
          </p:nvSpPr>
          <p:spPr>
            <a:xfrm>
              <a:off x="1160191" y="2338870"/>
              <a:ext cx="1193554" cy="458618"/>
            </a:xfrm>
            <a:prstGeom prst="rect">
              <a:avLst/>
            </a:prstGeom>
            <a:solidFill>
              <a:schemeClr val="bg1"/>
            </a:solidFill>
          </p:spPr>
          <p:txBody>
            <a:bodyPr wrap="square" lIns="0" tIns="0" rIns="0" bIns="0" rtlCol="0">
              <a:spAutoFit/>
            </a:bodyPr>
            <a:lstStyle/>
            <a:p>
              <a:pPr algn="ctr"/>
              <a:r>
                <a:rPr lang="en-US" sz="1200" b="1" dirty="0"/>
                <a:t>+4.8%</a:t>
              </a:r>
            </a:p>
          </p:txBody>
        </p:sp>
      </p:grpSp>
      <p:sp>
        <p:nvSpPr>
          <p:cNvPr id="2" name="TextBox 1">
            <a:extLst>
              <a:ext uri="{FF2B5EF4-FFF2-40B4-BE49-F238E27FC236}">
                <a16:creationId xmlns:a16="http://schemas.microsoft.com/office/drawing/2014/main" id="{DDB80A9E-396E-8432-7F32-1C92ED1865F8}"/>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4 of 7</a:t>
            </a:r>
          </a:p>
        </p:txBody>
      </p:sp>
      <p:sp>
        <p:nvSpPr>
          <p:cNvPr id="3" name="TextBox 2">
            <a:extLst>
              <a:ext uri="{FF2B5EF4-FFF2-40B4-BE49-F238E27FC236}">
                <a16:creationId xmlns:a16="http://schemas.microsoft.com/office/drawing/2014/main" id="{99371556-53BF-57AF-E52A-0E41FBCF86E6}"/>
              </a:ext>
            </a:extLst>
          </p:cNvPr>
          <p:cNvSpPr txBox="1"/>
          <p:nvPr/>
        </p:nvSpPr>
        <p:spPr>
          <a:xfrm>
            <a:off x="825926" y="6374741"/>
            <a:ext cx="5813436" cy="213841"/>
          </a:xfrm>
          <a:prstGeom prst="rect">
            <a:avLst/>
          </a:prstGeom>
          <a:noFill/>
        </p:spPr>
        <p:txBody>
          <a:bodyPr wrap="square" rtlCol="0">
            <a:spAutoFit/>
          </a:bodyPr>
          <a:lstStyle/>
          <a:p>
            <a:pPr defTabSz="857228">
              <a:lnSpc>
                <a:spcPct val="115000"/>
              </a:lnSpc>
              <a:spcBef>
                <a:spcPts val="278"/>
              </a:spcBef>
              <a:spcAft>
                <a:spcPts val="278"/>
              </a:spcAft>
              <a:buClr>
                <a:srgbClr val="156082"/>
              </a:buClr>
              <a:buSzPct val="100000"/>
              <a:defRPr/>
            </a:pPr>
            <a:r>
              <a:rPr lang="en-US" sz="750" dirty="0">
                <a:solidFill>
                  <a:srgbClr val="333333"/>
                </a:solidFill>
                <a:latin typeface="Arial" panose="020B0604020202020204" pitchFamily="34" charset="0"/>
                <a:ea typeface="Calibri" pitchFamily="34" charset="-122"/>
                <a:cs typeface="Arial" panose="020B0604020202020204" pitchFamily="34" charset="0"/>
              </a:rPr>
              <a:t>Source: Authors’ analysis of fiscal year 2022 - 2025 CMS 100% RIF FFS data</a:t>
            </a:r>
          </a:p>
        </p:txBody>
      </p:sp>
      <p:sp>
        <p:nvSpPr>
          <p:cNvPr id="4" name="TextBox 3">
            <a:extLst>
              <a:ext uri="{FF2B5EF4-FFF2-40B4-BE49-F238E27FC236}">
                <a16:creationId xmlns:a16="http://schemas.microsoft.com/office/drawing/2014/main" id="{09B4235C-22A9-0ED3-7443-7DFF5CE43955}"/>
              </a:ext>
            </a:extLst>
          </p:cNvPr>
          <p:cNvSpPr txBox="1"/>
          <p:nvPr/>
        </p:nvSpPr>
        <p:spPr>
          <a:xfrm>
            <a:off x="6854524" y="6380055"/>
            <a:ext cx="3508676" cy="213841"/>
          </a:xfrm>
          <a:prstGeom prst="rect">
            <a:avLst/>
          </a:prstGeom>
          <a:noFill/>
        </p:spPr>
        <p:txBody>
          <a:bodyPr wrap="square" rtlCol="0">
            <a:spAutoFit/>
          </a:bodyPr>
          <a:lstStyle/>
          <a:p>
            <a:pPr defTabSz="857228">
              <a:lnSpc>
                <a:spcPct val="115000"/>
              </a:lnSpc>
              <a:spcBef>
                <a:spcPts val="278"/>
              </a:spcBef>
              <a:spcAft>
                <a:spcPts val="278"/>
              </a:spcAft>
              <a:buClr>
                <a:srgbClr val="156082"/>
              </a:buClr>
              <a:buSzPct val="100000"/>
              <a:defRPr/>
            </a:pPr>
            <a:r>
              <a:rPr lang="en-US" sz="750" dirty="0">
                <a:solidFill>
                  <a:srgbClr val="333333"/>
                </a:solidFill>
                <a:latin typeface="Arial" panose="020B0604020202020204" pitchFamily="34" charset="0"/>
                <a:ea typeface="Calibri" pitchFamily="34" charset="-122"/>
                <a:cs typeface="Arial" panose="020B0604020202020204" pitchFamily="34" charset="0"/>
              </a:rPr>
              <a:t>Source: Authors’ analysis of fiscal year 2024 - 2025 CMS 100% RIF FFS data</a:t>
            </a:r>
          </a:p>
        </p:txBody>
      </p:sp>
      <p:pic>
        <p:nvPicPr>
          <p:cNvPr id="9" name="Picture 8">
            <a:extLst>
              <a:ext uri="{FF2B5EF4-FFF2-40B4-BE49-F238E27FC236}">
                <a16:creationId xmlns:a16="http://schemas.microsoft.com/office/drawing/2014/main" id="{C8A7D220-EDE3-AB3B-D8A5-1B8DF182C72B}"/>
              </a:ext>
            </a:extLst>
          </p:cNvPr>
          <p:cNvPicPr>
            <a:picLocks noChangeAspect="1"/>
          </p:cNvPicPr>
          <p:nvPr/>
        </p:nvPicPr>
        <p:blipFill>
          <a:blip r:embed="rId5"/>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1862306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C708E-35E6-3ABB-7517-E05B71DB63A7}"/>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3937D671-3A05-35B3-0BCB-858431A60699}"/>
              </a:ext>
            </a:extLst>
          </p:cNvPr>
          <p:cNvSpPr txBox="1"/>
          <p:nvPr/>
        </p:nvSpPr>
        <p:spPr>
          <a:xfrm>
            <a:off x="8735438" y="1482837"/>
            <a:ext cx="3258068" cy="2044855"/>
          </a:xfrm>
          <a:prstGeom prst="rect">
            <a:avLst/>
          </a:prstGeom>
          <a:noFill/>
        </p:spPr>
        <p:txBody>
          <a:bodyPr wrap="square">
            <a:spAutoFit/>
          </a:bodyPr>
          <a:lstStyle/>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Hospitals were ranked by OPTN All-Payer kidney transplant volume in 2025</a:t>
            </a:r>
            <a:r>
              <a:rPr lang="en-US" sz="1130" baseline="30000" dirty="0">
                <a:latin typeface="Arial" panose="020B0604020202020204" pitchFamily="34" charset="0"/>
                <a:ea typeface="Calibri" panose="020F0502020204030204" pitchFamily="34" charset="0"/>
                <a:cs typeface="Arial" panose="020B0604020202020204" pitchFamily="34" charset="0"/>
              </a:rPr>
              <a:t>11 </a:t>
            </a:r>
            <a:r>
              <a:rPr lang="en-US" sz="1130" dirty="0">
                <a:latin typeface="Arial" panose="020B0604020202020204" pitchFamily="34" charset="0"/>
                <a:ea typeface="Calibri" panose="020F0502020204030204" pitchFamily="34" charset="0"/>
                <a:cs typeface="Arial" panose="020B0604020202020204" pitchFamily="34" charset="0"/>
              </a:rPr>
              <a:t>from lowest to highest volume.</a:t>
            </a:r>
          </a:p>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Hospitals were then divided into quintiles (five groups) based on transplant volume.</a:t>
            </a:r>
          </a:p>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The top quintile was further split to identify the top decile of the highest-volume hospitals to appropriately differentiate high-volume hospitals.</a:t>
            </a:r>
          </a:p>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Hospitals were assigned to one of </a:t>
            </a:r>
            <a:r>
              <a:rPr lang="en-US" sz="1130" b="1" dirty="0">
                <a:solidFill>
                  <a:schemeClr val="accent1"/>
                </a:solidFill>
                <a:latin typeface="Arial" panose="020B0604020202020204" pitchFamily="34" charset="0"/>
                <a:ea typeface="Calibri" panose="020F0502020204030204" pitchFamily="34" charset="0"/>
                <a:cs typeface="Arial" panose="020B0604020202020204" pitchFamily="34" charset="0"/>
              </a:rPr>
              <a:t>six transplant volume categories.</a:t>
            </a:r>
          </a:p>
        </p:txBody>
      </p:sp>
      <p:sp>
        <p:nvSpPr>
          <p:cNvPr id="3" name="TextBox 2">
            <a:extLst>
              <a:ext uri="{FF2B5EF4-FFF2-40B4-BE49-F238E27FC236}">
                <a16:creationId xmlns:a16="http://schemas.microsoft.com/office/drawing/2014/main" id="{1F061F65-136D-E9FC-E8BD-E94426D35183}"/>
              </a:ext>
            </a:extLst>
          </p:cNvPr>
          <p:cNvSpPr txBox="1"/>
          <p:nvPr/>
        </p:nvSpPr>
        <p:spPr>
          <a:xfrm>
            <a:off x="3283445" y="281564"/>
            <a:ext cx="6809325" cy="323165"/>
          </a:xfrm>
          <a:prstGeom prst="rect">
            <a:avLst/>
          </a:prstGeom>
          <a:noFill/>
        </p:spPr>
        <p:txBody>
          <a:bodyPr wrap="square">
            <a:spAutoFit/>
          </a:bodyPr>
          <a:lstStyle/>
          <a:p>
            <a:r>
              <a:rPr lang="en-US" sz="1500" b="1" cap="all" dirty="0">
                <a:latin typeface="Arial" panose="020B0604020202020204" pitchFamily="34" charset="0"/>
                <a:cs typeface="Arial" panose="020B0604020202020204" pitchFamily="34" charset="0"/>
              </a:rPr>
              <a:t>Kidney Transplant VOLUME - Hospital Peer Groups</a:t>
            </a:r>
          </a:p>
        </p:txBody>
      </p:sp>
      <p:sp>
        <p:nvSpPr>
          <p:cNvPr id="14" name="TextBox 13">
            <a:extLst>
              <a:ext uri="{FF2B5EF4-FFF2-40B4-BE49-F238E27FC236}">
                <a16:creationId xmlns:a16="http://schemas.microsoft.com/office/drawing/2014/main" id="{E96277DE-E5AB-D912-8363-157F78727A65}"/>
              </a:ext>
            </a:extLst>
          </p:cNvPr>
          <p:cNvSpPr txBox="1"/>
          <p:nvPr/>
        </p:nvSpPr>
        <p:spPr>
          <a:xfrm>
            <a:off x="471630" y="832411"/>
            <a:ext cx="11720370" cy="261162"/>
          </a:xfrm>
          <a:prstGeom prst="rect">
            <a:avLst/>
          </a:prstGeom>
          <a:noFill/>
        </p:spPr>
        <p:txBody>
          <a:bodyPr wrap="square">
            <a:spAutoFit/>
          </a:bodyPr>
          <a:lstStyle/>
          <a:p>
            <a:pPr>
              <a:lnSpc>
                <a:spcPct val="90000"/>
              </a:lnSpc>
              <a:spcBef>
                <a:spcPts val="563"/>
              </a:spcBef>
            </a:pPr>
            <a:r>
              <a:rPr lang="en-US" sz="1219" dirty="0">
                <a:latin typeface="Arial" panose="020B0604020202020204" pitchFamily="34" charset="0"/>
                <a:ea typeface="Calibri" panose="020F0502020204030204" pitchFamily="34" charset="0"/>
                <a:cs typeface="Arial" panose="020B0604020202020204" pitchFamily="34" charset="0"/>
              </a:rPr>
              <a:t>Kidney transplant hospital volume peer groups span a broad range of kidney transplant volume levels, allowing for categorization across low‑ to high‑volume hospitals.</a:t>
            </a:r>
          </a:p>
        </p:txBody>
      </p:sp>
      <p:graphicFrame>
        <p:nvGraphicFramePr>
          <p:cNvPr id="5" name="Table 4">
            <a:extLst>
              <a:ext uri="{FF2B5EF4-FFF2-40B4-BE49-F238E27FC236}">
                <a16:creationId xmlns:a16="http://schemas.microsoft.com/office/drawing/2014/main" id="{23D8E380-967A-AC84-958D-C9D9B463F660}"/>
              </a:ext>
            </a:extLst>
          </p:cNvPr>
          <p:cNvGraphicFramePr>
            <a:graphicFrameLocks noGrp="1"/>
          </p:cNvGraphicFramePr>
          <p:nvPr>
            <p:extLst>
              <p:ext uri="{D42A27DB-BD31-4B8C-83A1-F6EECF244321}">
                <p14:modId xmlns:p14="http://schemas.microsoft.com/office/powerpoint/2010/main" val="2034945591"/>
              </p:ext>
            </p:extLst>
          </p:nvPr>
        </p:nvGraphicFramePr>
        <p:xfrm>
          <a:off x="284827" y="1545024"/>
          <a:ext cx="8327546" cy="1797584"/>
        </p:xfrm>
        <a:graphic>
          <a:graphicData uri="http://schemas.openxmlformats.org/drawingml/2006/table">
            <a:tbl>
              <a:tblPr firstRow="1" firstCol="1" bandRow="1">
                <a:tableStyleId>{8EC20E35-A176-4012-BC5E-935CFFF8708E}</a:tableStyleId>
              </a:tblPr>
              <a:tblGrid>
                <a:gridCol w="1572810">
                  <a:extLst>
                    <a:ext uri="{9D8B030D-6E8A-4147-A177-3AD203B41FA5}">
                      <a16:colId xmlns:a16="http://schemas.microsoft.com/office/drawing/2014/main" val="2761519564"/>
                    </a:ext>
                  </a:extLst>
                </a:gridCol>
                <a:gridCol w="1472807">
                  <a:extLst>
                    <a:ext uri="{9D8B030D-6E8A-4147-A177-3AD203B41FA5}">
                      <a16:colId xmlns:a16="http://schemas.microsoft.com/office/drawing/2014/main" val="3278145399"/>
                    </a:ext>
                  </a:extLst>
                </a:gridCol>
                <a:gridCol w="1190771">
                  <a:extLst>
                    <a:ext uri="{9D8B030D-6E8A-4147-A177-3AD203B41FA5}">
                      <a16:colId xmlns:a16="http://schemas.microsoft.com/office/drawing/2014/main" val="4087750533"/>
                    </a:ext>
                  </a:extLst>
                </a:gridCol>
                <a:gridCol w="1248016">
                  <a:extLst>
                    <a:ext uri="{9D8B030D-6E8A-4147-A177-3AD203B41FA5}">
                      <a16:colId xmlns:a16="http://schemas.microsoft.com/office/drawing/2014/main" val="3799700722"/>
                    </a:ext>
                  </a:extLst>
                </a:gridCol>
                <a:gridCol w="1421571">
                  <a:extLst>
                    <a:ext uri="{9D8B030D-6E8A-4147-A177-3AD203B41FA5}">
                      <a16:colId xmlns:a16="http://schemas.microsoft.com/office/drawing/2014/main" val="91188020"/>
                    </a:ext>
                  </a:extLst>
                </a:gridCol>
                <a:gridCol w="1421571">
                  <a:extLst>
                    <a:ext uri="{9D8B030D-6E8A-4147-A177-3AD203B41FA5}">
                      <a16:colId xmlns:a16="http://schemas.microsoft.com/office/drawing/2014/main" val="2640797289"/>
                    </a:ext>
                  </a:extLst>
                </a:gridCol>
              </a:tblGrid>
              <a:tr h="457200">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Hospital Transplant Volume Peer Group</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8930" marR="8930" marT="8930" marB="0" anchor="ctr"/>
                </a:tc>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Hospital Counts</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8930" marR="8930" marT="8930" marB="0" anchor="ctr"/>
                </a:tc>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 Hospital Distribution</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8930" marR="8930" marT="8930" marB="0" anchor="ctr"/>
                </a:tc>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All-Payer</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8930" marR="8930" marT="8930" marB="0" anchor="ctr"/>
                </a:tc>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Medicare FFS*</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8930" marR="8930" marT="8930" marB="0" anchor="ctr"/>
                </a:tc>
                <a:tc>
                  <a:txBody>
                    <a:bodyPr/>
                    <a:lstStyle/>
                    <a:p>
                      <a:pPr marL="0" marR="0" algn="ctr" defTabSz="960120" rtl="0" eaLnBrk="1" fontAlgn="ctr" latinLnBrk="0" hangingPunct="1">
                        <a:lnSpc>
                          <a:spcPct val="115000"/>
                        </a:lnSpc>
                        <a:spcAft>
                          <a:spcPts val="800"/>
                        </a:spcAft>
                        <a:buNone/>
                      </a:pPr>
                      <a:r>
                        <a:rPr lang="en-US" sz="1050" b="1" u="none" strike="noStrike" kern="1200" dirty="0">
                          <a:solidFill>
                            <a:schemeClr val="bg1"/>
                          </a:solidFill>
                          <a:effectLst/>
                        </a:rPr>
                        <a:t>% of All-Payer Kidney Transplants Paid by Medicare FFS*</a:t>
                      </a:r>
                      <a:endParaRPr lang="en-US" sz="1050" b="1" i="0" u="none" strike="noStrike"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tc>
                <a:extLst>
                  <a:ext uri="{0D108BD9-81ED-4DB2-BD59-A6C34878D82A}">
                    <a16:rowId xmlns:a16="http://schemas.microsoft.com/office/drawing/2014/main" val="767002677"/>
                  </a:ext>
                </a:extLst>
              </a:tr>
              <a:tr h="169978">
                <a:tc>
                  <a:txBody>
                    <a:bodyPr/>
                    <a:lstStyle/>
                    <a:p>
                      <a:pPr marL="274320" algn="r" fontAlgn="b">
                        <a:buNone/>
                      </a:pPr>
                      <a:r>
                        <a:rPr lang="en-US" sz="1050" b="1" u="none" strike="noStrike" dirty="0">
                          <a:solidFill>
                            <a:schemeClr val="bg1"/>
                          </a:solidFill>
                          <a:effectLst/>
                        </a:rPr>
                        <a:t>Low </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39</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18</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7</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37%</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2150631557"/>
                  </a:ext>
                </a:extLst>
              </a:tr>
              <a:tr h="170600">
                <a:tc>
                  <a:txBody>
                    <a:bodyPr/>
                    <a:lstStyle/>
                    <a:p>
                      <a:pPr marL="274320" algn="r" fontAlgn="b">
                        <a:buNone/>
                      </a:pPr>
                      <a:r>
                        <a:rPr lang="en-US" sz="1050" b="1" u="none" strike="noStrike" dirty="0">
                          <a:solidFill>
                            <a:schemeClr val="bg1"/>
                          </a:solidFill>
                          <a:effectLst/>
                        </a:rPr>
                        <a:t>Low-Medium</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39</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61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33%</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447105561"/>
                  </a:ext>
                </a:extLst>
              </a:tr>
              <a:tr h="169978">
                <a:tc>
                  <a:txBody>
                    <a:bodyPr/>
                    <a:lstStyle/>
                    <a:p>
                      <a:pPr marL="274320" algn="r" fontAlgn="b">
                        <a:buNone/>
                      </a:pPr>
                      <a:r>
                        <a:rPr lang="en-US" sz="1050" b="1" u="none" strike="noStrike" dirty="0">
                          <a:solidFill>
                            <a:schemeClr val="bg1"/>
                          </a:solidFill>
                          <a:effectLst/>
                        </a:rPr>
                        <a:t>Medium</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39</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104</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38</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36%</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1015773309"/>
                  </a:ext>
                </a:extLst>
              </a:tr>
              <a:tr h="169978">
                <a:tc>
                  <a:txBody>
                    <a:bodyPr/>
                    <a:lstStyle/>
                    <a:p>
                      <a:pPr marL="274320" algn="r" fontAlgn="b">
                        <a:buNone/>
                      </a:pPr>
                      <a:r>
                        <a:rPr lang="en-US" sz="1050" b="1" u="none" strike="noStrike" dirty="0">
                          <a:solidFill>
                            <a:schemeClr val="bg1"/>
                          </a:solidFill>
                          <a:effectLst/>
                        </a:rPr>
                        <a:t>Medium-High</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39</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182</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55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3720060628"/>
                  </a:ext>
                </a:extLst>
              </a:tr>
              <a:tr h="169978">
                <a:tc>
                  <a:txBody>
                    <a:bodyPr/>
                    <a:lstStyle/>
                    <a:p>
                      <a:pPr marL="274320" algn="r" fontAlgn="b">
                        <a:buNone/>
                      </a:pPr>
                      <a:r>
                        <a:rPr lang="en-US" sz="1050" b="1" u="none" strike="noStrike" dirty="0">
                          <a:solidFill>
                            <a:schemeClr val="bg1"/>
                          </a:solidFill>
                          <a:effectLst/>
                        </a:rPr>
                        <a:t>High</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19</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260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80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30482100"/>
                  </a:ext>
                </a:extLst>
              </a:tr>
              <a:tr h="169978">
                <a:tc>
                  <a:txBody>
                    <a:bodyPr/>
                    <a:lstStyle/>
                    <a:p>
                      <a:pPr marL="274320" algn="r" fontAlgn="b">
                        <a:buNone/>
                      </a:pPr>
                      <a:r>
                        <a:rPr lang="en-US" sz="1050" b="1" u="none" strike="noStrike" dirty="0">
                          <a:solidFill>
                            <a:schemeClr val="bg1"/>
                          </a:solidFill>
                          <a:effectLst/>
                        </a:rPr>
                        <a:t>Highest</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0" u="none" strike="noStrike" dirty="0">
                          <a:solidFill>
                            <a:srgbClr val="000000"/>
                          </a:solidFill>
                          <a:effectLst/>
                        </a:rPr>
                        <a:t>20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383</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114</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0" u="none" strike="noStrike" dirty="0">
                          <a:solidFill>
                            <a:srgbClr val="000000"/>
                          </a:solidFill>
                          <a:effectLst/>
                        </a:rPr>
                        <a:t>30%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960176430"/>
                  </a:ext>
                </a:extLst>
              </a:tr>
              <a:tr h="169978">
                <a:tc>
                  <a:txBody>
                    <a:bodyPr/>
                    <a:lstStyle/>
                    <a:p>
                      <a:pPr marL="274320" algn="r" fontAlgn="b">
                        <a:buNone/>
                      </a:pPr>
                      <a:r>
                        <a:rPr lang="en-US" sz="1050" b="1" u="none" strike="noStrike" dirty="0">
                          <a:solidFill>
                            <a:schemeClr val="bg1"/>
                          </a:solidFill>
                          <a:effectLst/>
                        </a:rPr>
                        <a:t>Total</a:t>
                      </a:r>
                      <a:endParaRPr lang="en-US" sz="1050" b="1" i="0" u="none" strike="noStrike" dirty="0">
                        <a:solidFill>
                          <a:schemeClr val="bg1"/>
                        </a:solidFill>
                        <a:effectLst/>
                        <a:latin typeface="Arial" panose="020B0604020202020204" pitchFamily="34" charset="0"/>
                        <a:cs typeface="Arial" panose="020B0604020202020204" pitchFamily="34" charset="0"/>
                      </a:endParaRPr>
                    </a:p>
                  </a:txBody>
                  <a:tcPr marL="8930" marT="8930" marB="0" anchor="ctr"/>
                </a:tc>
                <a:tc>
                  <a:txBody>
                    <a:bodyPr/>
                    <a:lstStyle/>
                    <a:p>
                      <a:pPr algn="ctr" fontAlgn="b">
                        <a:buNone/>
                      </a:pPr>
                      <a:r>
                        <a:rPr lang="en-US" sz="1100" b="1" u="none" strike="noStrike" dirty="0">
                          <a:solidFill>
                            <a:srgbClr val="000000"/>
                          </a:solidFill>
                          <a:effectLst/>
                        </a:rPr>
                        <a:t>195</a:t>
                      </a:r>
                      <a:endParaRPr lang="en-US" sz="1100" b="1"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1" u="none" strike="noStrike" dirty="0">
                          <a:solidFill>
                            <a:srgbClr val="000000"/>
                          </a:solidFill>
                          <a:effectLst/>
                        </a:rPr>
                        <a:t>100%</a:t>
                      </a:r>
                      <a:endParaRPr lang="en-US" sz="1100" b="1"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1" u="none" strike="noStrike" dirty="0">
                          <a:solidFill>
                            <a:srgbClr val="000000"/>
                          </a:solidFill>
                          <a:effectLst/>
                        </a:rPr>
                        <a:t>137.6</a:t>
                      </a:r>
                      <a:endParaRPr lang="en-US" sz="1100" b="1"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1" u="none" strike="noStrike" dirty="0">
                          <a:solidFill>
                            <a:srgbClr val="000000"/>
                          </a:solidFill>
                          <a:effectLst/>
                        </a:rPr>
                        <a:t>43.5</a:t>
                      </a:r>
                      <a:endParaRPr lang="en-US" sz="1100" b="1"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tc>
                  <a:txBody>
                    <a:bodyPr/>
                    <a:lstStyle/>
                    <a:p>
                      <a:pPr algn="ctr" fontAlgn="b">
                        <a:buNone/>
                      </a:pPr>
                      <a:r>
                        <a:rPr lang="en-US" sz="1100" b="1" u="none" strike="noStrike" dirty="0">
                          <a:solidFill>
                            <a:srgbClr val="000000"/>
                          </a:solidFill>
                          <a:effectLst/>
                        </a:rPr>
                        <a:t>32%</a:t>
                      </a:r>
                      <a:endParaRPr lang="en-US" sz="1100" b="1" i="0" u="none" strike="noStrike" dirty="0">
                        <a:solidFill>
                          <a:srgbClr val="000000"/>
                        </a:solidFill>
                        <a:effectLst/>
                        <a:latin typeface="Arial" panose="020B0604020202020204" pitchFamily="34" charset="0"/>
                        <a:cs typeface="Arial" panose="020B0604020202020204" pitchFamily="34" charset="0"/>
                      </a:endParaRPr>
                    </a:p>
                  </a:txBody>
                  <a:tcPr marL="8930" marR="8930" marT="8930" marB="0" anchor="ctr"/>
                </a:tc>
                <a:extLst>
                  <a:ext uri="{0D108BD9-81ED-4DB2-BD59-A6C34878D82A}">
                    <a16:rowId xmlns:a16="http://schemas.microsoft.com/office/drawing/2014/main" val="3822096131"/>
                  </a:ext>
                </a:extLst>
              </a:tr>
            </a:tbl>
          </a:graphicData>
        </a:graphic>
      </p:graphicFrame>
      <p:graphicFrame>
        <p:nvGraphicFramePr>
          <p:cNvPr id="6" name="Chart 5">
            <a:extLst>
              <a:ext uri="{FF2B5EF4-FFF2-40B4-BE49-F238E27FC236}">
                <a16:creationId xmlns:a16="http://schemas.microsoft.com/office/drawing/2014/main" id="{BDADFC6E-E655-45FC-B63E-C9362E1937B6}"/>
              </a:ext>
            </a:extLst>
          </p:cNvPr>
          <p:cNvGraphicFramePr>
            <a:graphicFrameLocks/>
          </p:cNvGraphicFramePr>
          <p:nvPr>
            <p:extLst>
              <p:ext uri="{D42A27DB-BD31-4B8C-83A1-F6EECF244321}">
                <p14:modId xmlns:p14="http://schemas.microsoft.com/office/powerpoint/2010/main" val="1446379297"/>
              </p:ext>
            </p:extLst>
          </p:nvPr>
        </p:nvGraphicFramePr>
        <p:xfrm>
          <a:off x="42397" y="3598089"/>
          <a:ext cx="8007280" cy="284081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BA9BAEE6-844A-108D-C857-A85AEBBB48E1}"/>
              </a:ext>
            </a:extLst>
          </p:cNvPr>
          <p:cNvSpPr txBox="1"/>
          <p:nvPr/>
        </p:nvSpPr>
        <p:spPr>
          <a:xfrm>
            <a:off x="284827" y="3385226"/>
            <a:ext cx="3733298" cy="222240"/>
          </a:xfrm>
          <a:prstGeom prst="rect">
            <a:avLst/>
          </a:prstGeom>
          <a:noFill/>
        </p:spPr>
        <p:txBody>
          <a:bodyPr wrap="square" rtlCol="0">
            <a:spAutoFit/>
          </a:bodyPr>
          <a:lstStyle/>
          <a:p>
            <a:r>
              <a:rPr lang="en-US" sz="844" i="1" dirty="0">
                <a:latin typeface="Arial" panose="020B0604020202020204" pitchFamily="34" charset="0"/>
                <a:cs typeface="Arial" panose="020B0604020202020204" pitchFamily="34" charset="0"/>
              </a:rPr>
              <a:t>*Where Medicare FFS was the primary payer</a:t>
            </a:r>
          </a:p>
        </p:txBody>
      </p:sp>
      <p:sp>
        <p:nvSpPr>
          <p:cNvPr id="8" name="TextBox 7">
            <a:extLst>
              <a:ext uri="{FF2B5EF4-FFF2-40B4-BE49-F238E27FC236}">
                <a16:creationId xmlns:a16="http://schemas.microsoft.com/office/drawing/2014/main" id="{E6C012F0-C06A-68F4-F678-65D6B33E499F}"/>
              </a:ext>
            </a:extLst>
          </p:cNvPr>
          <p:cNvSpPr txBox="1"/>
          <p:nvPr/>
        </p:nvSpPr>
        <p:spPr>
          <a:xfrm>
            <a:off x="7629553" y="3871061"/>
            <a:ext cx="4302349" cy="2437462"/>
          </a:xfrm>
          <a:prstGeom prst="rect">
            <a:avLst/>
          </a:prstGeom>
          <a:noFill/>
        </p:spPr>
        <p:txBody>
          <a:bodyPr wrap="square">
            <a:spAutoFit/>
          </a:bodyPr>
          <a:lstStyle/>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For MS-DRG 652, which represents nearly two-thirds of Medicare FFS transplants nationally, hospitals’ per-transplant internal costs (excluding kidney acquisition) generally decrease with all-payer volume. This suggests </a:t>
            </a:r>
            <a:r>
              <a:rPr lang="en-US" sz="1130" b="1" kern="100" dirty="0">
                <a:solidFill>
                  <a:schemeClr val="accent1"/>
                </a:solidFill>
                <a:latin typeface="Arial" panose="020B0604020202020204" pitchFamily="34" charset="0"/>
                <a:cs typeface="Arial" panose="020B0604020202020204" pitchFamily="34" charset="0"/>
              </a:rPr>
              <a:t>increasing operational efficiency is associated with higher transplant volume.</a:t>
            </a:r>
          </a:p>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In contrast, per-transplant kidney acquisition costs do not systematically vary with transplant volume except for the highest‑volume hospitals that have the highest kidney acquisition costs. </a:t>
            </a:r>
          </a:p>
          <a:p>
            <a:pPr marL="160734" indent="-160734">
              <a:lnSpc>
                <a:spcPct val="90000"/>
              </a:lnSpc>
              <a:spcBef>
                <a:spcPts val="563"/>
              </a:spcBef>
              <a:buFont typeface="Arial" panose="020B0604020202020204" pitchFamily="34" charset="0"/>
              <a:buChar char="•"/>
            </a:pPr>
            <a:r>
              <a:rPr lang="en-US" sz="1130" dirty="0">
                <a:latin typeface="Arial" panose="020B0604020202020204" pitchFamily="34" charset="0"/>
                <a:ea typeface="Calibri" panose="020F0502020204030204" pitchFamily="34" charset="0"/>
                <a:cs typeface="Arial" panose="020B0604020202020204" pitchFamily="34" charset="0"/>
              </a:rPr>
              <a:t>For these highest-volume hospitals, multiple factors may contribute to this, such as more pretransplant services, greater patient complexity, broader geographic reach with reliance on advanced preservation, and higher operational demands.</a:t>
            </a:r>
          </a:p>
        </p:txBody>
      </p:sp>
      <p:grpSp>
        <p:nvGrpSpPr>
          <p:cNvPr id="2" name="Group 1">
            <a:extLst>
              <a:ext uri="{FF2B5EF4-FFF2-40B4-BE49-F238E27FC236}">
                <a16:creationId xmlns:a16="http://schemas.microsoft.com/office/drawing/2014/main" id="{38BED7B3-EFF5-CBD4-677E-416BAA149D43}"/>
              </a:ext>
            </a:extLst>
          </p:cNvPr>
          <p:cNvGrpSpPr/>
          <p:nvPr/>
        </p:nvGrpSpPr>
        <p:grpSpPr>
          <a:xfrm>
            <a:off x="4954558" y="1188247"/>
            <a:ext cx="1971675" cy="323165"/>
            <a:chOff x="3443182" y="2129103"/>
            <a:chExt cx="1510990" cy="522040"/>
          </a:xfrm>
        </p:grpSpPr>
        <p:cxnSp>
          <p:nvCxnSpPr>
            <p:cNvPr id="9" name="Straight Connector 8">
              <a:extLst>
                <a:ext uri="{FF2B5EF4-FFF2-40B4-BE49-F238E27FC236}">
                  <a16:creationId xmlns:a16="http://schemas.microsoft.com/office/drawing/2014/main" id="{4DBEB9EE-E940-D30F-E141-A866ABA2D257}"/>
                </a:ext>
              </a:extLst>
            </p:cNvPr>
            <p:cNvCxnSpPr>
              <a:cxnSpLocks/>
            </p:cNvCxnSpPr>
            <p:nvPr/>
          </p:nvCxnSpPr>
          <p:spPr>
            <a:xfrm flipV="1">
              <a:off x="3443182" y="2309018"/>
              <a:ext cx="0" cy="33939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2287A11-DFB5-EA0A-FC25-3FE08BDAB4FC}"/>
                </a:ext>
              </a:extLst>
            </p:cNvPr>
            <p:cNvCxnSpPr>
              <a:cxnSpLocks/>
            </p:cNvCxnSpPr>
            <p:nvPr/>
          </p:nvCxnSpPr>
          <p:spPr>
            <a:xfrm>
              <a:off x="3443182" y="2309018"/>
              <a:ext cx="22417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14A228D1-41F2-D589-EC4F-B4200F9B8654}"/>
                </a:ext>
              </a:extLst>
            </p:cNvPr>
            <p:cNvCxnSpPr>
              <a:cxnSpLocks/>
            </p:cNvCxnSpPr>
            <p:nvPr/>
          </p:nvCxnSpPr>
          <p:spPr>
            <a:xfrm flipV="1">
              <a:off x="4954172" y="2309018"/>
              <a:ext cx="0" cy="33939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B614AC11-12F9-85CF-5B83-22E1DF77953B}"/>
                </a:ext>
              </a:extLst>
            </p:cNvPr>
            <p:cNvCxnSpPr>
              <a:cxnSpLocks/>
            </p:cNvCxnSpPr>
            <p:nvPr/>
          </p:nvCxnSpPr>
          <p:spPr>
            <a:xfrm flipH="1">
              <a:off x="4572000" y="2309018"/>
              <a:ext cx="382172"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61E6F8B7-1FB9-AB6D-9222-5311C2B9B7D9}"/>
                </a:ext>
              </a:extLst>
            </p:cNvPr>
            <p:cNvSpPr txBox="1"/>
            <p:nvPr/>
          </p:nvSpPr>
          <p:spPr>
            <a:xfrm>
              <a:off x="3667352" y="2129103"/>
              <a:ext cx="1178967" cy="522040"/>
            </a:xfrm>
            <a:prstGeom prst="rect">
              <a:avLst/>
            </a:prstGeom>
            <a:solidFill>
              <a:schemeClr val="bg1"/>
            </a:solidFill>
          </p:spPr>
          <p:txBody>
            <a:bodyPr wrap="square" lIns="0" tIns="0" rIns="0" bIns="0" rtlCol="0">
              <a:spAutoFit/>
            </a:bodyPr>
            <a:lstStyle/>
            <a:p>
              <a:pPr algn="ctr"/>
              <a:r>
                <a:rPr lang="en-US" sz="1050" b="1" dirty="0"/>
                <a:t>Average Transplants per Hospital</a:t>
              </a:r>
            </a:p>
          </p:txBody>
        </p:sp>
      </p:grpSp>
      <p:sp>
        <p:nvSpPr>
          <p:cNvPr id="16" name="TextBox 15">
            <a:extLst>
              <a:ext uri="{FF2B5EF4-FFF2-40B4-BE49-F238E27FC236}">
                <a16:creationId xmlns:a16="http://schemas.microsoft.com/office/drawing/2014/main" id="{BE8ECE97-7C8F-3C0A-07AE-C6031291C800}"/>
              </a:ext>
            </a:extLst>
          </p:cNvPr>
          <p:cNvSpPr txBox="1"/>
          <p:nvPr/>
        </p:nvSpPr>
        <p:spPr>
          <a:xfrm>
            <a:off x="-117736" y="3779120"/>
            <a:ext cx="8327546" cy="307777"/>
          </a:xfrm>
          <a:prstGeom prst="rect">
            <a:avLst/>
          </a:prstGeom>
          <a:noFill/>
        </p:spPr>
        <p:txBody>
          <a:bodyPr wrap="square">
            <a:spAutoFit/>
          </a:bodyPr>
          <a:lstStyle/>
          <a:p>
            <a:pPr algn="ctr" rtl="0">
              <a:defRPr sz="1440" b="0" i="0" u="none" strike="noStrike" kern="1200" spc="0" baseline="0">
                <a:solidFill>
                  <a:srgbClr val="222B36">
                    <a:lumMod val="65000"/>
                    <a:lumOff val="35000"/>
                  </a:srgbClr>
                </a:solidFill>
                <a:latin typeface="+mn-lt"/>
                <a:ea typeface="+mn-ea"/>
                <a:cs typeface="+mn-cs"/>
              </a:defRPr>
            </a:pPr>
            <a:r>
              <a:rPr lang="en-US" sz="1400" b="1" i="0" u="none" strike="noStrike" kern="1200" spc="0" baseline="0" dirty="0">
                <a:solidFill>
                  <a:prstClr val="black">
                    <a:lumMod val="75000"/>
                    <a:lumOff val="25000"/>
                  </a:prstClr>
                </a:solidFill>
                <a:latin typeface="Arial" panose="020B0604020202020204" pitchFamily="34" charset="0"/>
                <a:ea typeface="+mn-ea"/>
                <a:cs typeface="Arial" panose="020B0604020202020204" pitchFamily="34" charset="0"/>
              </a:rPr>
              <a:t>Total Standardized Hospital Internal Costs per Transplant (MS-DRG 652)</a:t>
            </a:r>
          </a:p>
        </p:txBody>
      </p:sp>
      <p:sp>
        <p:nvSpPr>
          <p:cNvPr id="15" name="TextBox 14">
            <a:extLst>
              <a:ext uri="{FF2B5EF4-FFF2-40B4-BE49-F238E27FC236}">
                <a16:creationId xmlns:a16="http://schemas.microsoft.com/office/drawing/2014/main" id="{986BD70B-B32B-C369-A56E-D933915C2297}"/>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5 of 7</a:t>
            </a:r>
          </a:p>
        </p:txBody>
      </p:sp>
      <p:sp>
        <p:nvSpPr>
          <p:cNvPr id="17" name="TextBox 16">
            <a:extLst>
              <a:ext uri="{FF2B5EF4-FFF2-40B4-BE49-F238E27FC236}">
                <a16:creationId xmlns:a16="http://schemas.microsoft.com/office/drawing/2014/main" id="{05FFC9EB-01E1-B3C6-E587-F2D92645DDDB}"/>
              </a:ext>
            </a:extLst>
          </p:cNvPr>
          <p:cNvSpPr txBox="1"/>
          <p:nvPr/>
        </p:nvSpPr>
        <p:spPr>
          <a:xfrm>
            <a:off x="2123878" y="6386281"/>
            <a:ext cx="3508676" cy="213841"/>
          </a:xfrm>
          <a:prstGeom prst="rect">
            <a:avLst/>
          </a:prstGeom>
          <a:noFill/>
        </p:spPr>
        <p:txBody>
          <a:bodyPr wrap="square" rtlCol="0">
            <a:spAutoFit/>
          </a:bodyPr>
          <a:lstStyle/>
          <a:p>
            <a:pPr defTabSz="857228">
              <a:lnSpc>
                <a:spcPct val="115000"/>
              </a:lnSpc>
              <a:spcBef>
                <a:spcPts val="278"/>
              </a:spcBef>
              <a:spcAft>
                <a:spcPts val="278"/>
              </a:spcAft>
              <a:buClr>
                <a:srgbClr val="156082"/>
              </a:buClr>
              <a:buSzPct val="100000"/>
              <a:defRPr/>
            </a:pPr>
            <a:r>
              <a:rPr lang="en-US" sz="750" dirty="0">
                <a:solidFill>
                  <a:srgbClr val="333333"/>
                </a:solidFill>
                <a:latin typeface="Arial" panose="020B0604020202020204" pitchFamily="34" charset="0"/>
                <a:ea typeface="Calibri" pitchFamily="34" charset="-122"/>
                <a:cs typeface="Arial" panose="020B0604020202020204" pitchFamily="34" charset="0"/>
              </a:rPr>
              <a:t>Source: Authors’ analysis of fiscal year 2025 CMS 100% RIF FFS data</a:t>
            </a:r>
          </a:p>
        </p:txBody>
      </p:sp>
      <p:pic>
        <p:nvPicPr>
          <p:cNvPr id="21" name="Picture 20">
            <a:extLst>
              <a:ext uri="{FF2B5EF4-FFF2-40B4-BE49-F238E27FC236}">
                <a16:creationId xmlns:a16="http://schemas.microsoft.com/office/drawing/2014/main" id="{F07055E8-2EE7-866B-AB69-E5FB35423F66}"/>
              </a:ext>
            </a:extLst>
          </p:cNvPr>
          <p:cNvPicPr>
            <a:picLocks noChangeAspect="1"/>
          </p:cNvPicPr>
          <p:nvPr/>
        </p:nvPicPr>
        <p:blipFill>
          <a:blip r:embed="rId4"/>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356695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2DD52-4A3E-50E4-D30F-3036D2D92A18}"/>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15FD3308-9EC3-DA89-EA20-3E775D8318F9}"/>
              </a:ext>
            </a:extLst>
          </p:cNvPr>
          <p:cNvSpPr txBox="1"/>
          <p:nvPr/>
        </p:nvSpPr>
        <p:spPr>
          <a:xfrm>
            <a:off x="8566545" y="380035"/>
            <a:ext cx="3198073" cy="389686"/>
          </a:xfrm>
          <a:prstGeom prst="rect">
            <a:avLst/>
          </a:prstGeom>
          <a:noFill/>
        </p:spPr>
        <p:txBody>
          <a:bodyPr wrap="square">
            <a:noAutofit/>
          </a:bodyPr>
          <a:lstStyle/>
          <a:p>
            <a:pPr algn="ctr"/>
            <a:r>
              <a:rPr lang="en-US" sz="1500" b="1" dirty="0">
                <a:solidFill>
                  <a:srgbClr val="191919"/>
                </a:solidFill>
                <a:latin typeface="Arial" panose="020B0604020202020204" pitchFamily="34" charset="0"/>
                <a:cs typeface="Arial" panose="020B0604020202020204" pitchFamily="34" charset="0"/>
              </a:rPr>
              <a:t>LIMITATIONS</a:t>
            </a:r>
          </a:p>
        </p:txBody>
      </p:sp>
      <p:sp>
        <p:nvSpPr>
          <p:cNvPr id="5" name="Rectangle 1">
            <a:extLst>
              <a:ext uri="{FF2B5EF4-FFF2-40B4-BE49-F238E27FC236}">
                <a16:creationId xmlns:a16="http://schemas.microsoft.com/office/drawing/2014/main" id="{469C59C7-4E4C-101A-F661-25102F959A5E}"/>
              </a:ext>
            </a:extLst>
          </p:cNvPr>
          <p:cNvSpPr>
            <a:spLocks noChangeArrowheads="1"/>
          </p:cNvSpPr>
          <p:nvPr/>
        </p:nvSpPr>
        <p:spPr bwMode="auto">
          <a:xfrm>
            <a:off x="7556986" y="2227442"/>
            <a:ext cx="5364272" cy="346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725" tIns="42863" rIns="85725" bIns="42863" numCol="1" anchor="ctr" anchorCtr="0" compatLnSpc="1">
            <a:prstTxWarp prst="textNoShape">
              <a:avLst/>
            </a:prstTxWarp>
            <a:spAutoFit/>
          </a:bodyPr>
          <a:lstStyle/>
          <a:p>
            <a:endParaRPr lang="en-US" sz="1688" dirty="0"/>
          </a:p>
        </p:txBody>
      </p:sp>
      <p:sp>
        <p:nvSpPr>
          <p:cNvPr id="4" name="TextBox 3">
            <a:extLst>
              <a:ext uri="{FF2B5EF4-FFF2-40B4-BE49-F238E27FC236}">
                <a16:creationId xmlns:a16="http://schemas.microsoft.com/office/drawing/2014/main" id="{39C5EABA-E1BC-2F52-C989-196DB45B1C13}"/>
              </a:ext>
            </a:extLst>
          </p:cNvPr>
          <p:cNvSpPr txBox="1"/>
          <p:nvPr/>
        </p:nvSpPr>
        <p:spPr>
          <a:xfrm>
            <a:off x="1078070" y="405178"/>
            <a:ext cx="5572125" cy="623580"/>
          </a:xfrm>
          <a:prstGeom prst="rect">
            <a:avLst/>
          </a:prstGeom>
          <a:noFill/>
        </p:spPr>
        <p:txBody>
          <a:bodyPr wrap="square">
            <a:noAutofit/>
          </a:bodyPr>
          <a:lstStyle/>
          <a:p>
            <a:pPr algn="ctr"/>
            <a:r>
              <a:rPr lang="en-US" sz="1500" b="1" dirty="0">
                <a:solidFill>
                  <a:srgbClr val="191919"/>
                </a:solidFill>
                <a:latin typeface="Arial" panose="020B0604020202020204" pitchFamily="34" charset="0"/>
                <a:cs typeface="Arial" panose="020B0604020202020204" pitchFamily="34" charset="0"/>
              </a:rPr>
              <a:t>METHODOLOGY and DATASOURCES</a:t>
            </a:r>
          </a:p>
        </p:txBody>
      </p:sp>
      <p:sp>
        <p:nvSpPr>
          <p:cNvPr id="2" name="TextBox 1">
            <a:extLst>
              <a:ext uri="{FF2B5EF4-FFF2-40B4-BE49-F238E27FC236}">
                <a16:creationId xmlns:a16="http://schemas.microsoft.com/office/drawing/2014/main" id="{C01D1410-E4FA-7D1A-F2EE-6138CD68EA1A}"/>
              </a:ext>
            </a:extLst>
          </p:cNvPr>
          <p:cNvSpPr txBox="1"/>
          <p:nvPr/>
        </p:nvSpPr>
        <p:spPr>
          <a:xfrm>
            <a:off x="368439" y="784319"/>
            <a:ext cx="7964758" cy="5635517"/>
          </a:xfrm>
          <a:prstGeom prst="rect">
            <a:avLst/>
          </a:prstGeom>
          <a:noFill/>
        </p:spPr>
        <p:txBody>
          <a:bodyPr wrap="square" numCol="1" rtlCol="0">
            <a:spAutoFit/>
          </a:bodyPr>
          <a:lstStyle/>
          <a:p>
            <a:pPr defTabSz="857228"/>
            <a:r>
              <a:rPr lang="en-US" sz="938" b="1" kern="0" dirty="0">
                <a:latin typeface="Arial" panose="020B0604020202020204" pitchFamily="34" charset="0"/>
                <a:cs typeface="Arial" panose="020B0604020202020204" pitchFamily="34" charset="0"/>
              </a:rPr>
              <a:t>Cost and Payment Analysis</a:t>
            </a:r>
          </a:p>
          <a:p>
            <a:pPr marL="214313" indent="-214313" defTabSz="857228">
              <a:buFont typeface="Arial" panose="020B0604020202020204" pitchFamily="34" charset="0"/>
              <a:buChar char="•"/>
            </a:pPr>
            <a:r>
              <a:rPr lang="en-US" sz="938" kern="0" dirty="0">
                <a:latin typeface="Arial" panose="020B0604020202020204" pitchFamily="34" charset="0"/>
                <a:cs typeface="Arial" panose="020B0604020202020204" pitchFamily="34" charset="0"/>
              </a:rPr>
              <a:t>Using FY 2025 medical claims data from CMS Medicare 100% Research Identifiable Files (RIF), we identified kidney transplants where Medicare FFS is primary payer using inpatient admissions to MS-DRGs 650-652. </a:t>
            </a:r>
          </a:p>
          <a:p>
            <a:pPr marL="214313" indent="-214313" defTabSz="857228">
              <a:buFont typeface="Arial" panose="020B0604020202020204" pitchFamily="34" charset="0"/>
              <a:buChar char="•"/>
            </a:pPr>
            <a:r>
              <a:rPr lang="en-US" sz="938" kern="0" dirty="0">
                <a:latin typeface="Arial" panose="020B0604020202020204" pitchFamily="34" charset="0"/>
                <a:cs typeface="Arial" panose="020B0604020202020204" pitchFamily="34" charset="0"/>
              </a:rPr>
              <a:t>Followed CMS methodology for converting billed charges on the kidney transplant claims to standardized charges</a:t>
            </a:r>
            <a:r>
              <a:rPr lang="en-US" sz="938" kern="0" baseline="30000" dirty="0">
                <a:latin typeface="Arial" panose="020B0604020202020204" pitchFamily="34" charset="0"/>
                <a:cs typeface="Arial" panose="020B0604020202020204" pitchFamily="34" charset="0"/>
              </a:rPr>
              <a:t>23</a:t>
            </a:r>
            <a:r>
              <a:rPr lang="en-US" sz="938" kern="0" dirty="0">
                <a:latin typeface="Arial" panose="020B0604020202020204" pitchFamily="34" charset="0"/>
                <a:cs typeface="Arial" panose="020B0604020202020204" pitchFamily="34" charset="0"/>
              </a:rPr>
              <a:t>, mapped inpatient claim lines by revenue code to cost centers using a revenue code-to-cost center crosswalk, and converted charges to hospital internal costs using hospital-specific cost-to-charge ratios (CCRs) from hospital cost reported.</a:t>
            </a:r>
          </a:p>
          <a:p>
            <a:pPr marL="214313" indent="-214313" defTabSz="857228">
              <a:buFont typeface="Arial" panose="020B0604020202020204" pitchFamily="34" charset="0"/>
              <a:buChar char="•"/>
            </a:pPr>
            <a:r>
              <a:rPr lang="en-US" sz="938" kern="100" dirty="0">
                <a:latin typeface="Arial"/>
                <a:ea typeface="Aptos" panose="020B0004020202020204" pitchFamily="34" charset="0"/>
                <a:cs typeface="Times New Roman" panose="02020603050405020304" pitchFamily="18" charset="0"/>
              </a:rPr>
              <a:t>IPPS payments include additional payments to hospitals that are designed to compensate hospitals for incremental costs of teaching residents (Indirect Medical Education or “IME”)</a:t>
            </a:r>
            <a:r>
              <a:rPr lang="en-US" sz="938" kern="100" baseline="30000" dirty="0">
                <a:latin typeface="Arial"/>
                <a:ea typeface="Aptos" panose="020B0004020202020204" pitchFamily="34" charset="0"/>
                <a:cs typeface="Times New Roman" panose="02020603050405020304" pitchFamily="18" charset="0"/>
              </a:rPr>
              <a:t>21</a:t>
            </a:r>
            <a:r>
              <a:rPr lang="en-US" sz="938" kern="100" dirty="0">
                <a:latin typeface="Arial"/>
                <a:ea typeface="Aptos" panose="020B0004020202020204" pitchFamily="34" charset="0"/>
                <a:cs typeface="Times New Roman" panose="02020603050405020304" pitchFamily="18" charset="0"/>
              </a:rPr>
              <a:t>, serving a disproportionate share of low-income patients (Disproportionate Share Hospital or “DSH” and uncompensated care)</a:t>
            </a:r>
            <a:r>
              <a:rPr lang="en-US" sz="938" kern="100" baseline="30000" dirty="0">
                <a:latin typeface="Arial"/>
                <a:ea typeface="Aptos" panose="020B0004020202020204" pitchFamily="34" charset="0"/>
                <a:cs typeface="Times New Roman" panose="02020603050405020304" pitchFamily="18" charset="0"/>
              </a:rPr>
              <a:t>22</a:t>
            </a:r>
            <a:r>
              <a:rPr lang="en-US" sz="938" kern="100" dirty="0">
                <a:latin typeface="Arial"/>
                <a:ea typeface="Aptos" panose="020B0004020202020204" pitchFamily="34" charset="0"/>
                <a:cs typeface="Times New Roman" panose="02020603050405020304" pitchFamily="18" charset="0"/>
              </a:rPr>
              <a:t>, and other “pass-through” expenses</a:t>
            </a:r>
            <a:r>
              <a:rPr lang="en-US" sz="938" kern="100" baseline="30000" dirty="0">
                <a:latin typeface="Arial"/>
                <a:ea typeface="Aptos" panose="020B0004020202020204" pitchFamily="34" charset="0"/>
                <a:cs typeface="Times New Roman" panose="02020603050405020304" pitchFamily="18" charset="0"/>
              </a:rPr>
              <a:t>24</a:t>
            </a:r>
            <a:r>
              <a:rPr lang="en-US" sz="938" kern="100" dirty="0">
                <a:latin typeface="Arial"/>
                <a:ea typeface="Aptos" panose="020B0004020202020204" pitchFamily="34" charset="0"/>
                <a:cs typeface="Times New Roman" panose="02020603050405020304" pitchFamily="18" charset="0"/>
              </a:rPr>
              <a:t>. Payment standardization removes these payments, along with geographical and other adjustments</a:t>
            </a:r>
            <a:r>
              <a:rPr lang="en-US" sz="938" kern="100" baseline="30000" dirty="0">
                <a:latin typeface="Arial"/>
                <a:ea typeface="Aptos" panose="020B0004020202020204" pitchFamily="34" charset="0"/>
                <a:cs typeface="Times New Roman" panose="02020603050405020304" pitchFamily="18" charset="0"/>
              </a:rPr>
              <a:t>20</a:t>
            </a:r>
            <a:r>
              <a:rPr lang="en-US" sz="938" kern="100" dirty="0">
                <a:latin typeface="Arial"/>
                <a:ea typeface="Aptos" panose="020B0004020202020204" pitchFamily="34" charset="0"/>
                <a:cs typeface="Times New Roman" panose="02020603050405020304" pitchFamily="18" charset="0"/>
              </a:rPr>
              <a:t>.</a:t>
            </a:r>
            <a:r>
              <a:rPr lang="en-US" sz="938" kern="100" baseline="30000" dirty="0">
                <a:latin typeface="Arial"/>
                <a:ea typeface="Aptos" panose="020B0004020202020204" pitchFamily="34" charset="0"/>
                <a:cs typeface="Times New Roman" panose="02020603050405020304" pitchFamily="18" charset="0"/>
              </a:rPr>
              <a:t> </a:t>
            </a:r>
          </a:p>
          <a:p>
            <a:pPr marL="214313" indent="-214313" defTabSz="857228">
              <a:buFont typeface="Arial" panose="020B0604020202020204" pitchFamily="34" charset="0"/>
              <a:buChar char="•"/>
            </a:pPr>
            <a:r>
              <a:rPr lang="en-US" sz="938" kern="0" dirty="0">
                <a:latin typeface="Arial" panose="020B0604020202020204" pitchFamily="34" charset="0"/>
                <a:cs typeface="Arial" panose="020B0604020202020204" pitchFamily="34" charset="0"/>
              </a:rPr>
              <a:t>The Final Standardized Amount refers to Final Standard Payment Amount which is determined by CMS’ PRICER software output</a:t>
            </a:r>
            <a:r>
              <a:rPr lang="en-US" sz="938" kern="0" baseline="30000" dirty="0">
                <a:latin typeface="Arial" panose="020B0604020202020204" pitchFamily="34" charset="0"/>
                <a:cs typeface="Arial" panose="020B0604020202020204" pitchFamily="34" charset="0"/>
              </a:rPr>
              <a:t>19</a:t>
            </a:r>
            <a:r>
              <a:rPr lang="en-US" sz="938" kern="0" dirty="0">
                <a:latin typeface="Arial" panose="020B0604020202020204" pitchFamily="34" charset="0"/>
                <a:cs typeface="Arial" panose="020B0604020202020204" pitchFamily="34" charset="0"/>
              </a:rPr>
              <a:t>. This amount is never used for hospital payments. It is used for comparisons across different regions of the country for value-based purchasing initiatives and for research. It is a standard Medicare payment amount, without the geographical payment adjustments, some of the other add-on payments that are paid to the hospitals, and reductions for sequestration. CMS provides this field on all FFS claims in the 100% RIF.</a:t>
            </a:r>
          </a:p>
          <a:p>
            <a:pPr marL="214313" indent="-214313" defTabSz="857228">
              <a:buFont typeface="Arial" panose="020B0604020202020204" pitchFamily="34" charset="0"/>
              <a:buChar char="•"/>
            </a:pPr>
            <a:r>
              <a:rPr lang="en-US" sz="938" kern="0" dirty="0">
                <a:latin typeface="Arial" panose="020B0604020202020204" pitchFamily="34" charset="0"/>
                <a:cs typeface="Arial" panose="020B0604020202020204" pitchFamily="34" charset="0"/>
              </a:rPr>
              <a:t>Organ acquisition costs were obtained from 2023 and 2024 cost reports.</a:t>
            </a:r>
          </a:p>
          <a:p>
            <a:pPr marL="214313" indent="-214313" defTabSz="857228">
              <a:buFont typeface="Arial" panose="020B0604020202020204" pitchFamily="34" charset="0"/>
              <a:buChar char="•"/>
            </a:pPr>
            <a:endParaRPr lang="en-US" sz="938" kern="0" dirty="0">
              <a:latin typeface="Arial" panose="020B0604020202020204" pitchFamily="34" charset="0"/>
              <a:cs typeface="Arial" panose="020B0604020202020204" pitchFamily="34" charset="0"/>
            </a:endParaRPr>
          </a:p>
          <a:p>
            <a:pPr defTabSz="857228">
              <a:defRPr/>
            </a:pPr>
            <a:r>
              <a:rPr lang="en-US" sz="938" b="1" kern="0" dirty="0">
                <a:latin typeface="Arial" panose="020B0604020202020204" pitchFamily="34" charset="0"/>
                <a:cs typeface="Arial" panose="020B0604020202020204" pitchFamily="34" charset="0"/>
              </a:rPr>
              <a:t>Kidney Transplant Characteristics</a:t>
            </a:r>
          </a:p>
          <a:p>
            <a:pPr marL="160734" indent="-160734" defTabSz="857228">
              <a:buFont typeface="Arial" panose="020B0604020202020204" pitchFamily="34" charset="0"/>
              <a:buChar char="•"/>
              <a:defRPr/>
            </a:pPr>
            <a:r>
              <a:rPr lang="en-US" sz="938" dirty="0">
                <a:latin typeface="Arial"/>
              </a:rPr>
              <a:t>Deceased donor kidney transplants were identified by charges under revenue code 0812 (Acquisition of Body Components-Cadaver Donor). </a:t>
            </a:r>
          </a:p>
          <a:p>
            <a:pPr marL="160734" indent="-160734" defTabSz="857228">
              <a:buFont typeface="Arial" panose="020B0604020202020204" pitchFamily="34" charset="0"/>
              <a:buChar char="•"/>
              <a:defRPr/>
            </a:pPr>
            <a:r>
              <a:rPr lang="en-US" sz="938" dirty="0">
                <a:latin typeface="Arial"/>
              </a:rPr>
              <a:t>Geometric mean length of stay was calculated based on the number of days between the claim's admission date and discharge date, inclusive.</a:t>
            </a:r>
          </a:p>
          <a:p>
            <a:pPr marL="160734" indent="-160734" defTabSz="857228">
              <a:buFont typeface="Arial" panose="020B0604020202020204" pitchFamily="34" charset="0"/>
              <a:buChar char="•"/>
              <a:defRPr/>
            </a:pPr>
            <a:endParaRPr lang="en-US" sz="938" kern="0" dirty="0">
              <a:latin typeface="Arial"/>
              <a:cs typeface="Arial" panose="020B0604020202020204" pitchFamily="34" charset="0"/>
            </a:endParaRPr>
          </a:p>
          <a:p>
            <a:pPr defTabSz="857228">
              <a:defRPr/>
            </a:pPr>
            <a:r>
              <a:rPr lang="en-US" sz="938" b="1" kern="0" dirty="0">
                <a:latin typeface="Arial" panose="020B0604020202020204" pitchFamily="34" charset="0"/>
                <a:cs typeface="Arial" panose="020B0604020202020204" pitchFamily="34" charset="0"/>
              </a:rPr>
              <a:t>Kidney Transplant Volume Analysis</a:t>
            </a:r>
          </a:p>
          <a:p>
            <a:pPr defTabSz="857228">
              <a:defRPr/>
            </a:pPr>
            <a:r>
              <a:rPr lang="en-US" sz="938" kern="0" dirty="0">
                <a:latin typeface="Arial" panose="020B0604020202020204" pitchFamily="34" charset="0"/>
                <a:cs typeface="Arial" panose="020B0604020202020204" pitchFamily="34" charset="0"/>
              </a:rPr>
              <a:t>Using all-payer data from Organ Procurement and Transplant Network</a:t>
            </a:r>
            <a:r>
              <a:rPr lang="en-US" sz="938" kern="0" baseline="30000" dirty="0">
                <a:latin typeface="Arial" panose="020B0604020202020204" pitchFamily="34" charset="0"/>
                <a:cs typeface="Arial" panose="020B0604020202020204" pitchFamily="34" charset="0"/>
              </a:rPr>
              <a:t>11</a:t>
            </a:r>
            <a:r>
              <a:rPr lang="en-US" sz="938" kern="0" dirty="0">
                <a:latin typeface="Arial" panose="020B0604020202020204" pitchFamily="34" charset="0"/>
                <a:cs typeface="Arial" panose="020B0604020202020204" pitchFamily="34" charset="0"/>
              </a:rPr>
              <a:t>, we determined the total number of all-payer kidney transplants in calendar year 2025 for each hospital. Hospitals were ranked by volume and stratified into peer group volume categories by quintiles. To differentiate higher volume centers, the top quintile was split into deciles, yielding a total of 6 volume categories from lowest volume to highest volume.</a:t>
            </a:r>
          </a:p>
          <a:p>
            <a:pPr defTabSz="857228">
              <a:defRPr/>
            </a:pPr>
            <a:endParaRPr lang="en-US" sz="938" kern="0" dirty="0">
              <a:latin typeface="Arial" panose="020B0604020202020204" pitchFamily="34" charset="0"/>
              <a:cs typeface="Arial" panose="020B0604020202020204" pitchFamily="34" charset="0"/>
            </a:endParaRPr>
          </a:p>
          <a:p>
            <a:pPr defTabSz="857228">
              <a:lnSpc>
                <a:spcPct val="107000"/>
              </a:lnSpc>
              <a:defRPr/>
            </a:pPr>
            <a:r>
              <a:rPr lang="en-US" sz="938" b="1" kern="100" dirty="0">
                <a:latin typeface="Arial"/>
                <a:ea typeface="Calibri" panose="020F0502020204030204" pitchFamily="34" charset="0"/>
                <a:cs typeface="Calibri" panose="020F0502020204030204" pitchFamily="34" charset="0"/>
              </a:rPr>
              <a:t>CMS 100% Research Identifiable Files (RIF)</a:t>
            </a:r>
            <a:r>
              <a:rPr lang="en-US" sz="938" kern="100" dirty="0">
                <a:latin typeface="Arial"/>
                <a:ea typeface="Calibri" panose="020F0502020204030204" pitchFamily="34" charset="0"/>
                <a:cs typeface="Calibri" panose="020F0502020204030204" pitchFamily="34" charset="0"/>
              </a:rPr>
              <a:t> </a:t>
            </a:r>
            <a:endParaRPr lang="en-US" sz="938" kern="100" dirty="0">
              <a:latin typeface="Arial"/>
              <a:ea typeface="Calibri" panose="020F0502020204030204" pitchFamily="34" charset="0"/>
              <a:cs typeface="Times New Roman" panose="02020603050405020304" pitchFamily="18" charset="0"/>
            </a:endParaRPr>
          </a:p>
          <a:p>
            <a:pPr defTabSz="857228">
              <a:lnSpc>
                <a:spcPct val="107000"/>
              </a:lnSpc>
              <a:spcAft>
                <a:spcPts val="750"/>
              </a:spcAft>
              <a:defRPr/>
            </a:pPr>
            <a:r>
              <a:rPr lang="en-US" sz="938" kern="100" dirty="0">
                <a:latin typeface="Arial"/>
                <a:ea typeface="Calibri" panose="020F0502020204030204" pitchFamily="34" charset="0"/>
                <a:cs typeface="Calibri" panose="020F0502020204030204" pitchFamily="34" charset="0"/>
              </a:rPr>
              <a:t>The CMS 100% RIF database contains all Medicare Parts A, B, and D paid claims incurred by 100% of Medicare FFS beneficiaries. The database is composed of longitudinal information including diagnosis codes, procedure codes, MS-DRGs, HCPCS codes, NDC codes, site-of-service information, beneficiary age, eligibility status, and an indicator for HMO enrollment. Providers, formularies, and health plans are identifiable, and demographic detail includes 9-digit zip and race/ethnicity. Allowed amounts (combination of plan paid and member cost-sharing, including federal reinsurance and coverage gap discount for Part D claims) are included for all claim types. </a:t>
            </a:r>
          </a:p>
          <a:p>
            <a:pPr defTabSz="857228">
              <a:lnSpc>
                <a:spcPct val="107000"/>
              </a:lnSpc>
              <a:defRPr/>
            </a:pPr>
            <a:r>
              <a:rPr lang="en-US" sz="938" b="1" kern="0" dirty="0">
                <a:latin typeface="Arial" panose="020B0604020202020204" pitchFamily="34" charset="0"/>
                <a:cs typeface="Arial" panose="020B0604020202020204" pitchFamily="34" charset="0"/>
              </a:rPr>
              <a:t>CMS Medicare Hospital Cost Reports</a:t>
            </a:r>
          </a:p>
          <a:p>
            <a:pPr defTabSz="857228">
              <a:lnSpc>
                <a:spcPct val="107000"/>
              </a:lnSpc>
              <a:spcAft>
                <a:spcPts val="750"/>
              </a:spcAft>
              <a:defRPr/>
            </a:pPr>
            <a:r>
              <a:rPr lang="en-US" sz="938" kern="100" dirty="0">
                <a:latin typeface="Arial"/>
                <a:ea typeface="Calibri" panose="020F0502020204030204" pitchFamily="34" charset="0"/>
                <a:cs typeface="Calibri" panose="020F0502020204030204" pitchFamily="34" charset="0"/>
              </a:rPr>
              <a:t>Medicare-certified institutional providers are required to submit an annual cost report to their Medicare Administrative Contractor. Cost reports contain provider information such as facility characteristics, utilization data, cost and charges by cost center (in total and for Medicare), Medicare settlement data, and financial statement data. CMS maintains the cost report data in the Healthcare Provider Cost Reporting Information system (HCRIS). FY 2023-2024 hospital cost reports were used to obtain hospital-specific departmental CCRs and kidney acquisition costs. </a:t>
            </a:r>
            <a:endParaRPr lang="en-US" sz="938" kern="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26727BF-CD78-AEF6-C48A-330E21F3D229}"/>
              </a:ext>
            </a:extLst>
          </p:cNvPr>
          <p:cNvSpPr txBox="1"/>
          <p:nvPr/>
        </p:nvSpPr>
        <p:spPr>
          <a:xfrm>
            <a:off x="8507604" y="784319"/>
            <a:ext cx="3315957" cy="5432706"/>
          </a:xfrm>
          <a:prstGeom prst="rect">
            <a:avLst/>
          </a:prstGeom>
          <a:noFill/>
        </p:spPr>
        <p:txBody>
          <a:bodyPr wrap="square">
            <a:spAutoFit/>
          </a:bodyPr>
          <a:lstStyle/>
          <a:p>
            <a:pPr marL="0" lvl="2" defTabSz="857228"/>
            <a:r>
              <a:rPr lang="en-US" sz="938" kern="0" dirty="0">
                <a:latin typeface="Arial" panose="020B0604020202020204" pitchFamily="34" charset="0"/>
                <a:cs typeface="Arial" panose="020B0604020202020204" pitchFamily="34" charset="0"/>
              </a:rPr>
              <a:t>This analysis summarizes hospital kidney transplant data from fiscal year 2025 using CMS’ RIF data. Analyses of different years, data sources, or methodologies may produce different results. Kidney transplant information provided in this analysis is for the Medicare FFS population and should not be construed to be representative of kidney transplant admissions paid by other payers. Our analysis relies on data for FY 2025 (October 2024 – September 2025) which was reported and paid through December 2025, allowing for 3 months of claims runout. This is generally adequate for reporting hospital admission information; however, values may fluctuate with additional runout time and a higher claims completion rate. </a:t>
            </a:r>
          </a:p>
          <a:p>
            <a:pPr marL="0" lvl="2" defTabSz="857228"/>
            <a:endParaRPr lang="en-US" sz="938" kern="0" dirty="0">
              <a:latin typeface="Arial" panose="020B0604020202020204" pitchFamily="34" charset="0"/>
              <a:cs typeface="Arial" panose="020B0604020202020204" pitchFamily="34" charset="0"/>
            </a:endParaRPr>
          </a:p>
          <a:p>
            <a:pPr marL="0" lvl="2" defTabSz="857228"/>
            <a:r>
              <a:rPr lang="en-US" sz="938" kern="0" dirty="0">
                <a:latin typeface="Arial" panose="020B0604020202020204" pitchFamily="34" charset="0"/>
                <a:cs typeface="Arial" panose="020B0604020202020204" pitchFamily="34" charset="0"/>
              </a:rPr>
              <a:t>The percentage of kidney transplants that were from deceased donors is included in this infographic. Note that the living donor percentage cannot be inferred from the deceased donor percentage because donor type includes living, deceased, and unknown. </a:t>
            </a:r>
          </a:p>
          <a:p>
            <a:pPr marL="0" lvl="2" defTabSz="857228"/>
            <a:endParaRPr lang="en-US" sz="938" kern="0" dirty="0">
              <a:latin typeface="Arial" panose="020B0604020202020204" pitchFamily="34" charset="0"/>
              <a:cs typeface="Arial" panose="020B0604020202020204" pitchFamily="34" charset="0"/>
            </a:endParaRPr>
          </a:p>
          <a:p>
            <a:pPr marL="0" lvl="2" defTabSz="857228"/>
            <a:r>
              <a:rPr lang="en-US" sz="938" kern="0" dirty="0">
                <a:latin typeface="Arial" panose="020B0604020202020204" pitchFamily="34" charset="0"/>
                <a:cs typeface="Arial" panose="020B0604020202020204" pitchFamily="34" charset="0"/>
              </a:rPr>
              <a:t>Kidney transplant peer group categories were determined using OPTN all-payer hospital kidney transplant volume in the corresponding calendar year. Because annual transplant volume fluctuates, peer group classification of a given hospital may change over time. </a:t>
            </a:r>
          </a:p>
          <a:p>
            <a:pPr marL="0" lvl="2" defTabSz="857228"/>
            <a:endParaRPr lang="en-US" sz="938" kern="0" dirty="0">
              <a:latin typeface="Arial" panose="020B0604020202020204" pitchFamily="34" charset="0"/>
              <a:cs typeface="Arial" panose="020B0604020202020204" pitchFamily="34" charset="0"/>
            </a:endParaRPr>
          </a:p>
          <a:p>
            <a:pPr marL="0" lvl="2" defTabSz="857228"/>
            <a:r>
              <a:rPr lang="en-US" sz="938" kern="0" dirty="0">
                <a:latin typeface="Arial" panose="020B0604020202020204" pitchFamily="34" charset="0"/>
                <a:cs typeface="Arial" panose="020B0604020202020204" pitchFamily="34" charset="0"/>
              </a:rPr>
              <a:t>Charmaine Girdish, Gabriela Dieguez, and Carol Bazell are employees of Milliman, Inc. The American Academy of Actuaries requires its members to identify their credentials in their work product. Gabriela Dieguez is a member of the American Academy of Actuaries and meet its relevant qualification requirements. </a:t>
            </a:r>
          </a:p>
          <a:p>
            <a:pPr marL="0" lvl="2" defTabSz="857228"/>
            <a:endParaRPr lang="en-US" sz="938" kern="0" dirty="0">
              <a:latin typeface="Arial" panose="020B0604020202020204" pitchFamily="34" charset="0"/>
              <a:cs typeface="Arial" panose="020B0604020202020204" pitchFamily="34" charset="0"/>
            </a:endParaRPr>
          </a:p>
          <a:p>
            <a:pPr marL="0" lvl="2" defTabSz="857228"/>
            <a:r>
              <a:rPr lang="en-US" sz="938" kern="0" dirty="0">
                <a:latin typeface="Arial" panose="020B0604020202020204" pitchFamily="34" charset="0"/>
                <a:cs typeface="Arial" panose="020B0604020202020204" pitchFamily="34" charset="0"/>
              </a:rPr>
              <a:t>This report was commissioned by Sanofi U.S. a manufacturer of induction therapy used in kidney transplants.</a:t>
            </a:r>
          </a:p>
        </p:txBody>
      </p:sp>
      <p:cxnSp>
        <p:nvCxnSpPr>
          <p:cNvPr id="6" name="Straight Connector 5">
            <a:extLst>
              <a:ext uri="{FF2B5EF4-FFF2-40B4-BE49-F238E27FC236}">
                <a16:creationId xmlns:a16="http://schemas.microsoft.com/office/drawing/2014/main" id="{A0EB0601-AA81-4B62-14D2-10CFEE80C634}"/>
              </a:ext>
            </a:extLst>
          </p:cNvPr>
          <p:cNvCxnSpPr>
            <a:cxnSpLocks/>
          </p:cNvCxnSpPr>
          <p:nvPr/>
        </p:nvCxnSpPr>
        <p:spPr>
          <a:xfrm flipV="1">
            <a:off x="8333672" y="920175"/>
            <a:ext cx="0" cy="501765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D69887F-91BB-6265-F59C-77A584DF1568}"/>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6 of 7</a:t>
            </a:r>
          </a:p>
        </p:txBody>
      </p:sp>
      <p:pic>
        <p:nvPicPr>
          <p:cNvPr id="11" name="Picture 10">
            <a:extLst>
              <a:ext uri="{FF2B5EF4-FFF2-40B4-BE49-F238E27FC236}">
                <a16:creationId xmlns:a16="http://schemas.microsoft.com/office/drawing/2014/main" id="{D67CB47E-EA64-470C-2737-6429A551E1D5}"/>
              </a:ext>
            </a:extLst>
          </p:cNvPr>
          <p:cNvPicPr>
            <a:picLocks noChangeAspect="1"/>
          </p:cNvPicPr>
          <p:nvPr/>
        </p:nvPicPr>
        <p:blipFill>
          <a:blip r:embed="rId3"/>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3604971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9CDDC9A5-6C0D-4364-A5F6-E6A7D03866AE}"/>
              </a:ext>
            </a:extLst>
          </p:cNvPr>
          <p:cNvSpPr>
            <a:spLocks noChangeArrowheads="1"/>
          </p:cNvSpPr>
          <p:nvPr/>
        </p:nvSpPr>
        <p:spPr bwMode="auto">
          <a:xfrm>
            <a:off x="7556986" y="2227442"/>
            <a:ext cx="5364272" cy="346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725" tIns="42863" rIns="85725" bIns="42863" numCol="1" anchor="ctr" anchorCtr="0" compatLnSpc="1">
            <a:prstTxWarp prst="textNoShape">
              <a:avLst/>
            </a:prstTxWarp>
            <a:spAutoFit/>
          </a:bodyPr>
          <a:lstStyle/>
          <a:p>
            <a:endParaRPr lang="en-US" sz="1688" dirty="0"/>
          </a:p>
        </p:txBody>
      </p:sp>
      <p:sp>
        <p:nvSpPr>
          <p:cNvPr id="4" name="TextBox 3">
            <a:extLst>
              <a:ext uri="{FF2B5EF4-FFF2-40B4-BE49-F238E27FC236}">
                <a16:creationId xmlns:a16="http://schemas.microsoft.com/office/drawing/2014/main" id="{A11E50D8-A3BE-6E15-7305-64B6B643B226}"/>
              </a:ext>
            </a:extLst>
          </p:cNvPr>
          <p:cNvSpPr txBox="1"/>
          <p:nvPr/>
        </p:nvSpPr>
        <p:spPr>
          <a:xfrm>
            <a:off x="2959579" y="252548"/>
            <a:ext cx="5572125" cy="623580"/>
          </a:xfrm>
          <a:prstGeom prst="rect">
            <a:avLst/>
          </a:prstGeom>
          <a:noFill/>
        </p:spPr>
        <p:txBody>
          <a:bodyPr wrap="square">
            <a:noAutofit/>
          </a:bodyPr>
          <a:lstStyle/>
          <a:p>
            <a:pPr algn="ctr"/>
            <a:r>
              <a:rPr lang="en-US" sz="1500" b="1" dirty="0">
                <a:solidFill>
                  <a:srgbClr val="191919"/>
                </a:solidFill>
                <a:latin typeface="Arial" panose="020B0604020202020204" pitchFamily="34" charset="0"/>
                <a:cs typeface="Arial" panose="020B0604020202020204" pitchFamily="34" charset="0"/>
              </a:rPr>
              <a:t>REFERENCES</a:t>
            </a:r>
          </a:p>
        </p:txBody>
      </p:sp>
      <p:sp>
        <p:nvSpPr>
          <p:cNvPr id="27" name="TextBox 26">
            <a:extLst>
              <a:ext uri="{FF2B5EF4-FFF2-40B4-BE49-F238E27FC236}">
                <a16:creationId xmlns:a16="http://schemas.microsoft.com/office/drawing/2014/main" id="{07781A96-FE0B-5D30-93E0-D78E38197BE7}"/>
              </a:ext>
            </a:extLst>
          </p:cNvPr>
          <p:cNvSpPr txBox="1"/>
          <p:nvPr/>
        </p:nvSpPr>
        <p:spPr>
          <a:xfrm>
            <a:off x="289687" y="511386"/>
            <a:ext cx="11612625" cy="6093976"/>
          </a:xfrm>
          <a:prstGeom prst="rect">
            <a:avLst/>
          </a:prstGeom>
          <a:noFill/>
        </p:spPr>
        <p:txBody>
          <a:bodyPr wrap="square" numCol="1" rtlCol="0">
            <a:spAutoFit/>
          </a:bodyPr>
          <a:lstStyle/>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Medicare Payment Advisory Commission. The Medicare Advantage program: status report. January 2026. https://www.medpac.gov/wp-content/uploads/2026/01/Tab-N-MA_Status-Jan-2026.pdf. Accessed April 14,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21st Century Cures Act, HR 34, 114th Cong (2015). Pub L No. 114-255. https://www.congress.gov/bill/114th-congress/house-bill/34/text. Accessed March 27, 2026. </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Increasing Organ Transplant Access (IOTA) Model | CMS. https://www.cms.gov/priorities/innovation/innovation-models/iota. Accessed March 27, 2026. </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FY 2026 IPPS Final Rule Home Page | CMS. https://www.cms.gov/medicare/payment/prospective-payment-systems/acute-inpatient-pps/fy-2026-ipps-final-rule-home-page, https://public-inspection.federalregister.gov/2025-06271.pdf.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eCFR : 42 CFR 406.13 -- Individual who has end-stage renal disease. https://www.ecfr.gov/current/title-42/chapter-IV/subchapter-B/part-406/subpart-B/section-406.13. Accessed May 5,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Based on The Organ Procurement and Transplantation Network (OPTN) data as of April 26, 2026. Accessed April 27, 2026. https://optn.transplant.hrsa.gov/data/view-data-reports/build-advanced/. FFS includes Medicare FFS, Medicaid and other government. Other coverage refers to Veteran’s Administration benefits, Children’s Health Insurance Program, self pay, or unknown coverage. This work was supported in part by Health Resources and Services Administration contract HHSH250-2019-00001C. The content is the responsibility of the authors alone and does not necessarily reflect the views or policies of the Department of Health and Human Services, nor does mention of trade names, commercial products, or organizations imply endorsement by the U.S. Government.</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Data on file. United Network for Organ Sharing (UNOS) data: Milliman’s analysis of utilization of antibody immunosuppression for induction therapy for kidney transplants performed from 01/01/2025 to 12/31/2025.</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Kidney Disease: Improving Global Outcomes (KIDIGO). Clinical Practice Guideline for the Care of Kidney Transplant Recipients American Journal of Transplantation 2009; 9 (Suppl 3): S104–S105. https://kdigo.org/wp-content/uploads/2022/09/KDIGO-2009-Transplant-Recipient-Guideline-English.pdf.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eCFR :: 42 CFR Part 512 Subpart D -- Increasing Organ Transplant Access (IOTA) Model . https://www.ecfr.gov/current/title-42/chapter-IV/subchapter-H/part-512/subpart-D. Accessed March 27, 2026.</a:t>
            </a:r>
          </a:p>
          <a:p>
            <a:pPr marL="214313" indent="-214313">
              <a:spcAft>
                <a:spcPts val="281"/>
              </a:spcAft>
              <a:buFont typeface="+mj-lt"/>
              <a:buAutoNum type="arabicPeriod"/>
            </a:pPr>
            <a:r>
              <a:rPr lang="en-US" sz="800" dirty="0"/>
              <a:t>Increasing Organ Transplant Access Performance Year 2 Model Update — Quick Reference | CMS. </a:t>
            </a:r>
            <a:r>
              <a:rPr lang="en-US" sz="800" dirty="0">
                <a:latin typeface="Arial" panose="020B0604020202020204" pitchFamily="34" charset="0"/>
                <a:cs typeface="Arial" panose="020B0604020202020204" pitchFamily="34" charset="0"/>
              </a:rPr>
              <a:t>https://www.cms.gov/priorities/innovation/increasing-organ-transplant-access-performance-year-2-model-update-quick-reference. Accessed June 12,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Based on The Organ Procurement and Transplantation Network (OPTN) data as of January 13, 2026. Accessed January 14, 2026. https://optn.transplant.hrsa.gov/data/view-data-reports/build-advanced/. This work was supported in part by Health Resources and Services Administration contract HHSH250-2019-00001C. The content is the responsibility of the authors alone and does not necessarily reflect the views or policies of the Department of Health and Human Services, nor does mention of trade names, commercial products, or organizations imply endorsement by the U.S. Government.</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Defining the Medicare Severity Diagnosis Related Groups (MS-DRGs). https://www.cms.gov/icd10m/fy2025-version42.1-fullcode-cms/fullcode_cms/Defining_the_Medicare_Severity_Diagnosis_Related_Groups_(MS-DRGs).pdf.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Organ Donation and Transplant Reimbursement; p. 3. CMS. https://www.cms.gov/Regulations-and-Guidance/Guidance/Transmittals/downloads/R471pr1.pdf.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eCFR: 42 CFR Part 413 Subpart L -- Payment of Organ Acquisition Costs for Transplant Hospitals. Organ Procurement Organizations, and Histocompatibility Laboratories. https://www.ecfr.gov/current/title-42/chapter-IV/subchapter-B/part-413/subpart-L.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MLN6922507 - Medicare Payment Systems. https://www.cms.gov/Outreach-and-Education/Medicare-Learning-Network-MLN/MLNProducts/html/medicare-payment-systems.html. Accessed March 27, 2026.</a:t>
            </a:r>
            <a:endParaRPr lang="en-US" sz="800" dirty="0">
              <a:highlight>
                <a:srgbClr val="FFFF00"/>
              </a:highlight>
              <a:latin typeface="Arial" panose="020B0604020202020204" pitchFamily="34" charset="0"/>
              <a:cs typeface="Arial" panose="020B0604020202020204" pitchFamily="34" charset="0"/>
            </a:endParaRP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Recalibration of the FY 2027 MS‑DRG relative weights. Fed Regist. 2026;91(71):19390‑19395. https://www.govinfo.gov/content/pkg/FR-2026-04-14/pdf/2026-07203.pdf. Accessed April 14,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FYs 2023 - 2026 IPPS Final Rule Home Pages, Table 5 Final Rule and Correction Notice MS-DRGs, Relative Weighting Factors and Geometric and Arithmetic Mean Length of Stay. </a:t>
            </a:r>
          </a:p>
          <a:p>
            <a:pPr lvl="1">
              <a:spcAft>
                <a:spcPts val="281"/>
              </a:spcAft>
            </a:pPr>
            <a:r>
              <a:rPr lang="en-US" sz="800" dirty="0">
                <a:latin typeface="Arial" panose="020B0604020202020204" pitchFamily="34" charset="0"/>
                <a:cs typeface="Arial" panose="020B0604020202020204" pitchFamily="34" charset="0"/>
              </a:rPr>
              <a:t>FY 2023: https://www.cms.gov/files/zip/fy2023-ipps-fr-table-5.zip. Accessed April 30, 2025; </a:t>
            </a:r>
          </a:p>
          <a:p>
            <a:pPr lvl="1">
              <a:spcAft>
                <a:spcPts val="281"/>
              </a:spcAft>
            </a:pPr>
            <a:r>
              <a:rPr lang="en-US" sz="800" dirty="0">
                <a:latin typeface="Arial" panose="020B0604020202020204" pitchFamily="34" charset="0"/>
                <a:cs typeface="Arial" panose="020B0604020202020204" pitchFamily="34" charset="0"/>
              </a:rPr>
              <a:t>FY 2024: https://www.cms.gov/files/zip/fy2024-ipps-fr-table-5.zip. Accessed April 30, 2025;</a:t>
            </a:r>
          </a:p>
          <a:p>
            <a:pPr lvl="1">
              <a:spcAft>
                <a:spcPts val="281"/>
              </a:spcAft>
            </a:pPr>
            <a:r>
              <a:rPr lang="en-US" sz="800" dirty="0">
                <a:latin typeface="Arial" panose="020B0604020202020204" pitchFamily="34" charset="0"/>
                <a:cs typeface="Arial" panose="020B0604020202020204" pitchFamily="34" charset="0"/>
              </a:rPr>
              <a:t>FY 2025: https://www.cms.gov/files/zip/fy-2025-ipps-final-rule-table-5.zip. Accessed April 30, 2025;</a:t>
            </a:r>
          </a:p>
          <a:p>
            <a:pPr lvl="1">
              <a:spcAft>
                <a:spcPts val="281"/>
              </a:spcAft>
            </a:pPr>
            <a:r>
              <a:rPr lang="en-US" sz="800" dirty="0">
                <a:latin typeface="Arial" panose="020B0604020202020204" pitchFamily="34" charset="0"/>
                <a:cs typeface="Arial" panose="020B0604020202020204" pitchFamily="34" charset="0"/>
              </a:rPr>
              <a:t>FY 2026: https://www.cms.gov/files/zip/fy2026-ipps-fr-table-5.zip.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FY 2027 IPPS Proposed Rule Home Page. Proposed MS-DRGs, Relative Weighting Factors and Geometric and Arithmetic Mean Length of Stay. https://www.cms.gov/files/zip/fy2027-ipps-nprm-table-5.zip. Accessed April 12,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Claim Final Standard Payment Amount | ResDAC. https://resdac.org/cms-data/variables/claim-final-standard-payment-amount.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CMS Standardization Methodology For Allowed Amount – v.14. https://resdac.org/sites/datadocumentation.resdac.org/files/CMS%20Parts%20A%20and%20B%20Payment%20Standardization%20-%20Detailed%20Methods%20%28updated%20October%202024%29.pdf. Accessed March 27, 2026</a:t>
            </a:r>
            <a:endParaRPr lang="en-US" sz="800" dirty="0">
              <a:highlight>
                <a:srgbClr val="FFFF00"/>
              </a:highlight>
              <a:latin typeface="Arial" panose="020B0604020202020204" pitchFamily="34" charset="0"/>
              <a:cs typeface="Arial" panose="020B0604020202020204" pitchFamily="34" charset="0"/>
            </a:endParaRP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Indirect Medical Education (IME) | CMS. www.cms.gov. https://www.cms.gov/medicare/payment/prospective-payment-systems/acute-inpatient-pps/indirect-medical-education-ime.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Disproportionate Share Hospital (DSH) | CMS. https://www.cms.gov/medicare/payment/prospective-payment-systems/acute-inpatient-pps/disproportionate-share-hospital-dsh.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Standardizing Charges. https://mearis-impl.cms.gov/assets/pdfs/NTAP_Appendix_A.pdf. Accessed March 27, 2026.</a:t>
            </a:r>
          </a:p>
          <a:p>
            <a:pPr marL="214313" indent="-214313">
              <a:spcAft>
                <a:spcPts val="281"/>
              </a:spcAft>
              <a:buFont typeface="+mj-lt"/>
              <a:buAutoNum type="arabicPeriod"/>
            </a:pPr>
            <a:r>
              <a:rPr lang="en-US" sz="800" dirty="0">
                <a:latin typeface="Arial" panose="020B0604020202020204" pitchFamily="34" charset="0"/>
                <a:cs typeface="Arial" panose="020B0604020202020204" pitchFamily="34" charset="0"/>
              </a:rPr>
              <a:t>Claim Pass Thru Per Diem Amount | ResDAC. resdac.org. https://resdac.org/cms-data/variables/claim-pass-thru-diem-amount. Accessed March 27, 2026.</a:t>
            </a:r>
          </a:p>
          <a:p>
            <a:pPr>
              <a:spcAft>
                <a:spcPts val="281"/>
              </a:spcAft>
            </a:pPr>
            <a:endParaRPr lang="en-US" sz="800" dirty="0">
              <a:highlight>
                <a:srgbClr val="FFFF00"/>
              </a:highligh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A68F178-689B-DF47-BC19-BAD55F397514}"/>
              </a:ext>
            </a:extLst>
          </p:cNvPr>
          <p:cNvSpPr txBox="1"/>
          <p:nvPr/>
        </p:nvSpPr>
        <p:spPr>
          <a:xfrm>
            <a:off x="4480543" y="6529503"/>
            <a:ext cx="6000750" cy="222240"/>
          </a:xfrm>
          <a:prstGeom prst="rect">
            <a:avLst/>
          </a:prstGeom>
          <a:noFill/>
        </p:spPr>
        <p:txBody>
          <a:bodyPr wrap="square">
            <a:spAutoFit/>
          </a:bodyPr>
          <a:lstStyle/>
          <a:p>
            <a:r>
              <a:rPr lang="en-US" sz="844" b="1" dirty="0">
                <a:latin typeface="Arial" panose="020B0604020202020204" pitchFamily="34" charset="0"/>
                <a:cs typeface="Arial" panose="020B0604020202020204" pitchFamily="34" charset="0"/>
              </a:rPr>
              <a:t>© 2026 Sanofi. All rights reserved. | MAT-US-2410250-v3.0-07/2026</a:t>
            </a:r>
          </a:p>
        </p:txBody>
      </p:sp>
      <p:sp>
        <p:nvSpPr>
          <p:cNvPr id="2" name="TextBox 1">
            <a:extLst>
              <a:ext uri="{FF2B5EF4-FFF2-40B4-BE49-F238E27FC236}">
                <a16:creationId xmlns:a16="http://schemas.microsoft.com/office/drawing/2014/main" id="{CD4A40C3-DA2C-CD38-4DE4-238D69B0F684}"/>
              </a:ext>
            </a:extLst>
          </p:cNvPr>
          <p:cNvSpPr txBox="1"/>
          <p:nvPr/>
        </p:nvSpPr>
        <p:spPr>
          <a:xfrm>
            <a:off x="11690882" y="6600122"/>
            <a:ext cx="433671" cy="153888"/>
          </a:xfrm>
          <a:prstGeom prst="rect">
            <a:avLst/>
          </a:prstGeom>
          <a:noFill/>
        </p:spPr>
        <p:txBody>
          <a:bodyPr wrap="square" lIns="0" tIns="0" rIns="0" bIns="0" rtlCol="0">
            <a:spAutoFit/>
          </a:bodyPr>
          <a:lstStyle/>
          <a:p>
            <a:pPr algn="l"/>
            <a:r>
              <a:rPr lang="en-US" sz="1000" dirty="0"/>
              <a:t>7 of 7</a:t>
            </a:r>
          </a:p>
        </p:txBody>
      </p:sp>
      <p:pic>
        <p:nvPicPr>
          <p:cNvPr id="7" name="Picture 6">
            <a:extLst>
              <a:ext uri="{FF2B5EF4-FFF2-40B4-BE49-F238E27FC236}">
                <a16:creationId xmlns:a16="http://schemas.microsoft.com/office/drawing/2014/main" id="{D9FDB617-86E9-EB2B-72AB-F2ECABC9B0C0}"/>
              </a:ext>
            </a:extLst>
          </p:cNvPr>
          <p:cNvPicPr>
            <a:picLocks noChangeAspect="1"/>
          </p:cNvPicPr>
          <p:nvPr/>
        </p:nvPicPr>
        <p:blipFill>
          <a:blip r:embed="rId3"/>
          <a:stretch>
            <a:fillRect/>
          </a:stretch>
        </p:blipFill>
        <p:spPr>
          <a:xfrm>
            <a:off x="10523646" y="6550050"/>
            <a:ext cx="993191" cy="204874"/>
          </a:xfrm>
          <a:prstGeom prst="rect">
            <a:avLst/>
          </a:prstGeom>
        </p:spPr>
      </p:pic>
    </p:spTree>
    <p:extLst>
      <p:ext uri="{BB962C8B-B14F-4D97-AF65-F5344CB8AC3E}">
        <p14:creationId xmlns:p14="http://schemas.microsoft.com/office/powerpoint/2010/main" val="1977120353"/>
      </p:ext>
    </p:extLst>
  </p:cSld>
  <p:clrMapOvr>
    <a:masterClrMapping/>
  </p:clrMapOvr>
</p:sld>
</file>

<file path=ppt/theme/theme1.xml><?xml version="1.0" encoding="utf-8"?>
<a:theme xmlns:a="http://schemas.openxmlformats.org/drawingml/2006/main" name="Milliman 16:9 Template v6.0">
  <a:themeElements>
    <a:clrScheme name="Milliman 2025-09">
      <a:dk1>
        <a:srgbClr val="222B36"/>
      </a:dk1>
      <a:lt1>
        <a:srgbClr val="FFFFFF"/>
      </a:lt1>
      <a:dk2>
        <a:srgbClr val="222B36"/>
      </a:dk2>
      <a:lt2>
        <a:srgbClr val="F3F3F3"/>
      </a:lt2>
      <a:accent1>
        <a:srgbClr val="0078D3"/>
      </a:accent1>
      <a:accent2>
        <a:srgbClr val="50BDFF"/>
      </a:accent2>
      <a:accent3>
        <a:srgbClr val="00A561"/>
      </a:accent3>
      <a:accent4>
        <a:srgbClr val="74BF60"/>
      </a:accent4>
      <a:accent5>
        <a:srgbClr val="FFA100"/>
      </a:accent5>
      <a:accent6>
        <a:srgbClr val="FFC800"/>
      </a:accent6>
      <a:hlink>
        <a:srgbClr val="0078D3"/>
      </a:hlink>
      <a:folHlink>
        <a:srgbClr val="0078D3"/>
      </a:folHlink>
    </a:clrScheme>
    <a:fontScheme name="Milliman 2025-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182880" tIns="182880" rIns="182880" bIns="182880" rtlCol="0" anchor="ctr"/>
      <a:lstStyle>
        <a:defPPr algn="ctr">
          <a:defRPr dirty="0" err="1" smtClean="0"/>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lgn="l">
          <a:defRPr dirty="0" err="1" smtClean="0"/>
        </a:defPPr>
      </a:lstStyle>
    </a:txDef>
  </a:objectDefaults>
  <a:extraClrSchemeLst/>
  <a:custClrLst>
    <a:custClr name="Ocean">
      <a:srgbClr val="0078D4"/>
    </a:custClr>
    <a:custClr name="Ocean 60%">
      <a:srgbClr val="66AEE5"/>
    </a:custClr>
    <a:custClr name="BLANK">
      <a:srgbClr val="FFFFFF"/>
    </a:custClr>
    <a:custClr name="Turquoise">
      <a:srgbClr val="00989F"/>
    </a:custClr>
    <a:custClr name="Turquoise 60%">
      <a:srgbClr val="66C1C5"/>
    </a:custClr>
    <a:custClr name="BLANK">
      <a:srgbClr val="FFFFFF"/>
    </a:custClr>
    <a:custClr name="Earth">
      <a:srgbClr val="703A19"/>
    </a:custClr>
    <a:custClr name="Earth 60%">
      <a:srgbClr val="A98975"/>
    </a:custClr>
    <a:custClr name="BLANK">
      <a:srgbClr val="FFFFFF"/>
    </a:custClr>
    <a:custClr name="BLANK">
      <a:srgbClr val="FFFFFF"/>
    </a:custClr>
    <a:custClr name="Sky">
      <a:srgbClr val="50BDFF"/>
    </a:custClr>
    <a:custClr name="Sky 60&amp;">
      <a:srgbClr val="96D7FF"/>
    </a:custClr>
    <a:custClr name="BLANK">
      <a:srgbClr val="FFFFFF"/>
    </a:custClr>
    <a:custClr name="Gold">
      <a:srgbClr val="FFA100"/>
    </a:custClr>
    <a:custClr name="Gold 60&amp;">
      <a:srgbClr val="FFC766"/>
    </a:custClr>
    <a:custClr name="BLANK">
      <a:srgbClr val="FFFFFF"/>
    </a:custClr>
    <a:custClr name="Lava">
      <a:srgbClr val="C02126"/>
    </a:custClr>
    <a:custClr name="Lava 80%">
      <a:srgbClr val="CD4E51"/>
    </a:custClr>
    <a:custClr name="BLANK">
      <a:srgbClr val="FFFFFF"/>
    </a:custClr>
    <a:custClr name="BLANK">
      <a:srgbClr val="FFFFFF"/>
    </a:custClr>
    <a:custClr name="Spring">
      <a:srgbClr val="74BF60"/>
    </a:custClr>
    <a:custClr name="Spring 60&amp;">
      <a:srgbClr val="ACD8A0"/>
    </a:custClr>
    <a:custClr name="BLANK">
      <a:srgbClr val="FFFFFF"/>
    </a:custClr>
    <a:custClr name="Emerald">
      <a:srgbClr val="00A562"/>
    </a:custClr>
    <a:custClr name="Emerald 60%">
      <a:srgbClr val="66C9A1"/>
    </a:custClr>
    <a:custClr name="BLANK">
      <a:srgbClr val="FFFFFF"/>
    </a:custClr>
    <a:custClr name="Light Gray">
      <a:srgbClr val="B6B6B6"/>
    </a:custClr>
    <a:custClr name="Gray">
      <a:srgbClr val="CCCDCE"/>
    </a:custClr>
    <a:custClr name="BLANK">
      <a:srgbClr val="FFFFFF"/>
    </a:custClr>
    <a:custClr name="BLANK">
      <a:srgbClr val="FFFFFF"/>
    </a:custClr>
    <a:custClr name="Sun">
      <a:srgbClr val="FFC800"/>
    </a:custClr>
    <a:custClr name="Sun 60%">
      <a:srgbClr val="FFDE66"/>
    </a:custClr>
    <a:custClr name="BLANK">
      <a:srgbClr val="FFFFFF"/>
    </a:custClr>
    <a:custClr name="Spruce">
      <a:srgbClr val="006941"/>
    </a:custClr>
    <a:custClr name="Spruce 65%">
      <a:srgbClr val="599E84"/>
    </a:custClr>
    <a:custClr name="BLANK">
      <a:srgbClr val="FFFFFF"/>
    </a:custClr>
    <a:custClr name="BLANK">
      <a:srgbClr val="FFFFFF"/>
    </a:custClr>
    <a:custClr name="BLANK">
      <a:srgbClr val="FFFFFF"/>
    </a:custClr>
    <a:custClr name="BLANK">
      <a:srgbClr val="FFFFFF"/>
    </a:custClr>
    <a:custClr name="BLANK">
      <a:srgbClr val="FFFFFF"/>
    </a:custClr>
    <a:custClr name="Orange">
      <a:srgbClr val="FF6400"/>
    </a:custClr>
    <a:custClr name="Orange 60%">
      <a:srgbClr val="FFA266"/>
    </a:custClr>
    <a:custClr name="BLANK">
      <a:srgbClr val="FFFFFF"/>
    </a:custClr>
    <a:custClr name="Sandstone">
      <a:srgbClr val="FFC387"/>
    </a:custClr>
    <a:custClr name="Sandstone 60%">
      <a:srgbClr val="FFDBB7"/>
    </a:custClr>
  </a:custClrLst>
  <a:extLst>
    <a:ext uri="{05A4C25C-085E-4340-85A3-A5531E510DB2}">
      <thm15:themeFamily xmlns:thm15="http://schemas.microsoft.com/office/thememl/2012/main" name="MIL-PPT_template-16-9-v6.1.potx" id="{ABC72789-0EA6-4C44-B158-13BE6E62706F}" vid="{EFED99EF-C81E-4600-925F-9C3879F50E13}"/>
    </a:ext>
  </a:extLst>
</a:theme>
</file>

<file path=ppt/theme/theme2.xml><?xml version="1.0" encoding="utf-8"?>
<a:theme xmlns:a="http://schemas.openxmlformats.org/drawingml/2006/main" name="Office Theme">
  <a:themeElements>
    <a:clrScheme name="Milliman 2025-09">
      <a:dk1>
        <a:srgbClr val="222B36"/>
      </a:dk1>
      <a:lt1>
        <a:srgbClr val="FFFFFF"/>
      </a:lt1>
      <a:dk2>
        <a:srgbClr val="222B36"/>
      </a:dk2>
      <a:lt2>
        <a:srgbClr val="F3F3F3"/>
      </a:lt2>
      <a:accent1>
        <a:srgbClr val="0078D3"/>
      </a:accent1>
      <a:accent2>
        <a:srgbClr val="50BDFF"/>
      </a:accent2>
      <a:accent3>
        <a:srgbClr val="00A561"/>
      </a:accent3>
      <a:accent4>
        <a:srgbClr val="74BF60"/>
      </a:accent4>
      <a:accent5>
        <a:srgbClr val="FFA100"/>
      </a:accent5>
      <a:accent6>
        <a:srgbClr val="FFC800"/>
      </a:accent6>
      <a:hlink>
        <a:srgbClr val="0078D3"/>
      </a:hlink>
      <a:folHlink>
        <a:srgbClr val="0078D3"/>
      </a:folHlink>
    </a:clrScheme>
    <a:fontScheme name="Milliman 2025-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Milliman 2025-09">
      <a:dk1>
        <a:srgbClr val="222B36"/>
      </a:dk1>
      <a:lt1>
        <a:srgbClr val="FFFFFF"/>
      </a:lt1>
      <a:dk2>
        <a:srgbClr val="222B36"/>
      </a:dk2>
      <a:lt2>
        <a:srgbClr val="F3F3F3"/>
      </a:lt2>
      <a:accent1>
        <a:srgbClr val="0078D3"/>
      </a:accent1>
      <a:accent2>
        <a:srgbClr val="50BDFF"/>
      </a:accent2>
      <a:accent3>
        <a:srgbClr val="00A561"/>
      </a:accent3>
      <a:accent4>
        <a:srgbClr val="74BF60"/>
      </a:accent4>
      <a:accent5>
        <a:srgbClr val="FFA100"/>
      </a:accent5>
      <a:accent6>
        <a:srgbClr val="FFC800"/>
      </a:accent6>
      <a:hlink>
        <a:srgbClr val="0078D3"/>
      </a:hlink>
      <a:folHlink>
        <a:srgbClr val="0078D3"/>
      </a:folHlink>
    </a:clrScheme>
    <a:fontScheme name="Milliman 2025-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0b11652-cb0d-47bf-b523-663731ef106a">
      <Terms xmlns="http://schemas.microsoft.com/office/infopath/2007/PartnerControls"/>
    </lcf76f155ced4ddcb4097134ff3c332f>
    <TaxCatchAll xmlns="ff697d86-d3d9-4555-9f2d-be482ab8a62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DCC1220EB799489E0DCF6F3A41867A" ma:contentTypeVersion="13" ma:contentTypeDescription="Create a new document." ma:contentTypeScope="" ma:versionID="d62d5d34a750c3718cb8c8e2831c7861">
  <xsd:schema xmlns:xsd="http://www.w3.org/2001/XMLSchema" xmlns:xs="http://www.w3.org/2001/XMLSchema" xmlns:p="http://schemas.microsoft.com/office/2006/metadata/properties" xmlns:ns2="e0b11652-cb0d-47bf-b523-663731ef106a" xmlns:ns3="ff697d86-d3d9-4555-9f2d-be482ab8a629" targetNamespace="http://schemas.microsoft.com/office/2006/metadata/properties" ma:root="true" ma:fieldsID="ed8b5d74a99c6c5338a56d7e795494a7" ns2:_="" ns3:_="">
    <xsd:import namespace="e0b11652-cb0d-47bf-b523-663731ef106a"/>
    <xsd:import namespace="ff697d86-d3d9-4555-9f2d-be482ab8a62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b11652-cb0d-47bf-b523-663731ef10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dexed="true" ma:internalName="MediaServiceLocation"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81d622aa-0b3c-482b-b91b-b349f51ffad6"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f697d86-d3d9-4555-9f2d-be482ab8a62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45c1119-573f-4405-89dc-d1296b8bc123}" ma:internalName="TaxCatchAll" ma:showField="CatchAllData" ma:web="ff697d86-d3d9-4555-9f2d-be482ab8a62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3A5F13-8485-48B8-8B4E-B8DCCBDF11BD}">
  <ds:schemaRefs>
    <ds:schemaRef ds:uri="http://schemas.microsoft.com/sharepoint/v3/contenttype/forms"/>
  </ds:schemaRefs>
</ds:datastoreItem>
</file>

<file path=customXml/itemProps2.xml><?xml version="1.0" encoding="utf-8"?>
<ds:datastoreItem xmlns:ds="http://schemas.openxmlformats.org/officeDocument/2006/customXml" ds:itemID="{AC39E571-AE81-4C4E-A214-D38CEF17793F}">
  <ds:schemaRefs>
    <ds:schemaRef ds:uri="http://purl.org/dc/elements/1.1/"/>
    <ds:schemaRef ds:uri="http://schemas.microsoft.com/office/2006/documentManagement/types"/>
    <ds:schemaRef ds:uri="http://schemas.microsoft.com/sharepoint/v3"/>
    <ds:schemaRef ds:uri="1011b301-441b-41be-b81c-5c6770aaf1c1"/>
    <ds:schemaRef ds:uri="http://www.w3.org/XML/1998/namespace"/>
    <ds:schemaRef ds:uri="http://purl.org/dc/dcmitype/"/>
    <ds:schemaRef ds:uri="http://schemas.microsoft.com/office/infopath/2007/PartnerControls"/>
    <ds:schemaRef ds:uri="http://purl.org/dc/terms/"/>
    <ds:schemaRef ds:uri="http://schemas.openxmlformats.org/package/2006/metadata/core-properties"/>
    <ds:schemaRef ds:uri="9e92fe81-f445-4f0c-be95-8ef5726b0005"/>
    <ds:schemaRef ds:uri="http://schemas.microsoft.com/office/2006/metadata/properties"/>
    <ds:schemaRef ds:uri="e0b11652-cb0d-47bf-b523-663731ef106a"/>
    <ds:schemaRef ds:uri="ff697d86-d3d9-4555-9f2d-be482ab8a629"/>
  </ds:schemaRefs>
</ds:datastoreItem>
</file>

<file path=customXml/itemProps3.xml><?xml version="1.0" encoding="utf-8"?>
<ds:datastoreItem xmlns:ds="http://schemas.openxmlformats.org/officeDocument/2006/customXml" ds:itemID="{E9D5D651-9A47-494C-AB73-0A528FBB63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b11652-cb0d-47bf-b523-663731ef106a"/>
    <ds:schemaRef ds:uri="ff697d86-d3d9-4555-9f2d-be482ab8a6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d9088468-0951-4aef-9cc3-0a346e475ddc}" enabled="1" method="Privileged" siteId="{aca3c8d6-aa71-4e1a-a10e-03572fc58c0b}" contentBits="0" removed="0"/>
</clbl:labelList>
</file>

<file path=docProps/app.xml><?xml version="1.0" encoding="utf-8"?>
<Properties xmlns="http://schemas.openxmlformats.org/officeDocument/2006/extended-properties" xmlns:vt="http://schemas.openxmlformats.org/officeDocument/2006/docPropsVTypes">
  <Template>MIL-PPT_template-16-9-v6.1 (1)</Template>
  <TotalTime>2335</TotalTime>
  <Words>8249</Words>
  <Application>Microsoft Office PowerPoint</Application>
  <PresentationFormat>Widescreen</PresentationFormat>
  <Paragraphs>543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Milliman 16:9 Template v6.0</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Charmaine Girdish</dc:creator>
  <cp:lastModifiedBy>Todd Black /US</cp:lastModifiedBy>
  <cp:revision>34</cp:revision>
  <dcterms:created xsi:type="dcterms:W3CDTF">2026-05-07T23:53:49Z</dcterms:created>
  <dcterms:modified xsi:type="dcterms:W3CDTF">2026-07-22T17:14:50Z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0x010100AADCC1220EB799489E0DCF6F3A41867A</vt:lpwstr>
  </property>
  <property fmtid="{D5CDD505-2E9C-101B-9397-08002B2CF9AE}" pid="4" name="TaxKeyword">
    <vt:lpwstr/>
  </property>
  <property fmtid="{D5CDD505-2E9C-101B-9397-08002B2CF9AE}" pid="5" name="MediaServiceImageTags">
    <vt:lpwstr/>
  </property>
  <property fmtid="{D5CDD505-2E9C-101B-9397-08002B2CF9AE}" pid="6" name="Job_x0020_Number">
    <vt:lpwstr/>
  </property>
  <property fmtid="{D5CDD505-2E9C-101B-9397-08002B2CF9AE}" pid="7" name="Job Number">
    <vt:lpwstr/>
  </property>
</Properties>
</file>